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9" r:id="rId4"/>
    <p:sldId id="260" r:id="rId5"/>
    <p:sldId id="262" r:id="rId6"/>
    <p:sldId id="263" r:id="rId7"/>
    <p:sldId id="264" r:id="rId8"/>
    <p:sldId id="266" r:id="rId9"/>
    <p:sldId id="267" r:id="rId10"/>
    <p:sldId id="268" r:id="rId11"/>
    <p:sldId id="269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42"/>
    <p:restoredTop sz="95033" autoAdjust="0"/>
  </p:normalViewPr>
  <p:slideViewPr>
    <p:cSldViewPr snapToGrid="0">
      <p:cViewPr varScale="1">
        <p:scale>
          <a:sx n="79" d="100"/>
          <a:sy n="79" d="100"/>
        </p:scale>
        <p:origin x="74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E94369-508C-7F48-8E18-01B2644EE539}" type="datetimeFigureOut">
              <a:rPr lang="en-US" smtClean="0"/>
              <a:t>4/29/2025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9E6DDC-97AF-194A-90D2-9C840327AF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1565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E6DDC-97AF-194A-90D2-9C840327AF1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8166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E6DDC-97AF-194A-90D2-9C840327AF1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4011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54D0F0-C382-9163-77FB-77A4EBA295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C04ACF3-CD8E-0DEA-85FC-7F873596A0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B921354-BC34-6681-08AA-AEEAE41298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A6814D-9DB1-683B-299E-A419C5E745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E6DDC-97AF-194A-90D2-9C840327AF1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6551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E6DDC-97AF-194A-90D2-9C840327AF1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59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E6DDC-97AF-194A-90D2-9C840327AF1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2977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E6DDC-97AF-194A-90D2-9C840327AF1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2459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E6DDC-97AF-194A-90D2-9C840327AF1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1394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E6DDC-97AF-194A-90D2-9C840327AF1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2514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E6DDC-97AF-194A-90D2-9C840327AF1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29380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E6DDC-97AF-194A-90D2-9C840327AF1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4296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E6DDC-97AF-194A-90D2-9C840327AF1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8136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72A9D1-D4BF-3AB5-E561-B23FC4CAA8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07B5E6E-E445-ECA1-9624-ED68F989AA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D8037-EA92-E548-79F8-B724245390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75E52-0107-AD46-9D7E-A08F2A6B65C3}" type="datetimeFigureOut">
              <a:rPr lang="en-US" smtClean="0"/>
              <a:t>4/29/2025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F91475-2730-B5BC-F0A8-EDC41C58DE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13DACE-BE4C-2191-F51C-72D844FCC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70F70-76E2-DC4C-9581-84889759CF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0801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98CF9-A5DE-A5B0-E836-96AAF5194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69EC409-BA15-F79F-5FA2-8724CC8171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801948-764C-CD9B-A013-33A2D423E2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75E52-0107-AD46-9D7E-A08F2A6B65C3}" type="datetimeFigureOut">
              <a:rPr lang="en-US" smtClean="0"/>
              <a:t>4/29/2025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960887-8C2A-A65F-768F-14E9A555C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39B80C-01BF-13D4-5775-CE96ED8531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70F70-76E2-DC4C-9581-84889759CF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4332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F7F4F61-F528-3DE0-685C-5395F645513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073EEA-5BCD-C54D-B3E6-28CF8C4103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7AC426-989F-0F53-E17C-0EA85A92BE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75E52-0107-AD46-9D7E-A08F2A6B65C3}" type="datetimeFigureOut">
              <a:rPr lang="en-US" smtClean="0"/>
              <a:t>4/29/2025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2DAC33-B123-328C-62E3-59480C681E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481E0D-9805-CAD1-F68C-CBD14295A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70F70-76E2-DC4C-9581-84889759CF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6494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AFBED8-ECAE-1553-BF96-46CCF7609B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E226A4-8FF7-391F-E2BC-113C8A204E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F6C91D-0B85-4E30-AE0A-DE7BB60A13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75E52-0107-AD46-9D7E-A08F2A6B65C3}" type="datetimeFigureOut">
              <a:rPr lang="en-US" smtClean="0"/>
              <a:t>4/29/2025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AE6AE6-6B7B-F48F-78D1-225A60501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1634C2-6621-6FEE-6566-9B1C172E1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70F70-76E2-DC4C-9581-84889759CF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3925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1E595-0F7B-E4F5-F421-3E4F8795D4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2911EE-16EB-42F2-F0E0-960CEF5CA0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9CD994-1FAF-F664-E132-023A7B9692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75E52-0107-AD46-9D7E-A08F2A6B65C3}" type="datetimeFigureOut">
              <a:rPr lang="en-US" smtClean="0"/>
              <a:t>4/29/2025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CAFA0D-FB1B-8B21-E891-96196891FE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B686F7-AAB0-B857-50AB-3048D0576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70F70-76E2-DC4C-9581-84889759CF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3598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61FF6E-C2AF-8823-393D-08C88072DB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038655-4C1D-02F9-A116-5BB29957E2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E07A5B-82D5-9526-1FF9-4FE70302F3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5771F1-4E98-0617-8D8D-FD4F94D236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75E52-0107-AD46-9D7E-A08F2A6B65C3}" type="datetimeFigureOut">
              <a:rPr lang="en-US" smtClean="0"/>
              <a:t>4/29/2025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64082B-B2BE-D214-3633-C1A0BBF19A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71E6B2-D512-4F76-E482-6AA3C9B42D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70F70-76E2-DC4C-9581-84889759CF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8240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3E6AC-101A-01AC-63AB-2811D0554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D616B6-3A0D-DF8D-7D26-728BD4B965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DE0D18-ED22-A0BA-A9AF-0634D37678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60681F2-1F99-6D71-D532-E9BE2202F61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EDFD425-EF17-8FDD-0460-02677650A7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E570713-BC13-AE99-7D2F-1C872657A1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75E52-0107-AD46-9D7E-A08F2A6B65C3}" type="datetimeFigureOut">
              <a:rPr lang="en-US" smtClean="0"/>
              <a:t>4/29/2025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34172AE-1F7C-1B6A-AF26-F78AA7F9F4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4080BA6-5E14-F12B-92A1-667EFBA578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70F70-76E2-DC4C-9581-84889759CF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6460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0918F-A39D-C412-7B9A-C7FAED85E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8F4D32-15CF-1047-3310-241A54CF23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75E52-0107-AD46-9D7E-A08F2A6B65C3}" type="datetimeFigureOut">
              <a:rPr lang="en-US" smtClean="0"/>
              <a:t>4/29/2025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0AD9C2-3B01-4404-B6F1-F46503652F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B9143E-7915-2404-5D6F-5621D3444E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70F70-76E2-DC4C-9581-84889759CF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3225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BB21683-B277-5ECD-7513-5EF73F1EB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75E52-0107-AD46-9D7E-A08F2A6B65C3}" type="datetimeFigureOut">
              <a:rPr lang="en-US" smtClean="0"/>
              <a:t>4/29/2025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6E60871-CE7A-C278-AB24-EBCD3C6EEC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752298-1AF8-CA9B-A436-7AFC7D7D0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70F70-76E2-DC4C-9581-84889759CF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4622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64A676-656F-5547-97EE-32218BD8F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BDB24B-AD7F-9205-71DC-4EE039CD89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247AF6-B7E5-4DFD-D586-E79E1F8F8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CC9235-E2B1-EF7E-0DCB-6FED314642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75E52-0107-AD46-9D7E-A08F2A6B65C3}" type="datetimeFigureOut">
              <a:rPr lang="en-US" smtClean="0"/>
              <a:t>4/29/2025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85F4FE-1196-81E5-7777-A09219CFEC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12A6D4-3BA4-53DF-F146-0619B06CC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70F70-76E2-DC4C-9581-84889759CF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045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2BD6D2-3A4D-C719-11D7-7BBD68E86C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A43B6C6-2255-6FEF-F29E-9D3C932E76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F43AD8-68C0-7157-0342-E8C21C760A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16CAB6-3F72-2B9D-E2CF-E6ABD91011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75E52-0107-AD46-9D7E-A08F2A6B65C3}" type="datetimeFigureOut">
              <a:rPr lang="en-US" smtClean="0"/>
              <a:t>4/29/2025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3EB7C0-9689-2AB9-4CDB-A86E29459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521366-22C9-C96A-5F5A-B9D246631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70F70-76E2-DC4C-9581-84889759CF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0205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3E9A39-F02D-3496-F53B-D96F5951C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11798E-B046-DEA8-6C57-F6492C11E2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4FE228-E131-5A34-B2D3-9DAE75C7508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9875E52-0107-AD46-9D7E-A08F2A6B65C3}" type="datetimeFigureOut">
              <a:rPr lang="en-US" smtClean="0"/>
              <a:t>4/29/2025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3B30DF-2741-0DFD-D177-198818346D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8C8821-347E-70A4-D2BC-3F87C52F75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C170F70-76E2-DC4C-9581-84889759CF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1152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9.pn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2.png"/><Relationship Id="rId5" Type="http://schemas.openxmlformats.org/officeDocument/2006/relationships/image" Target="../media/image3.jpe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9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2.png"/><Relationship Id="rId4" Type="http://schemas.openxmlformats.org/officeDocument/2006/relationships/notesSlide" Target="../notesSlides/notesSlide7.xml"/><Relationship Id="rId9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5" Type="http://schemas.openxmlformats.org/officeDocument/2006/relationships/image" Target="../media/image2.png"/><Relationship Id="rId10" Type="http://schemas.openxmlformats.org/officeDocument/2006/relationships/image" Target="../media/image17.png"/><Relationship Id="rId4" Type="http://schemas.openxmlformats.org/officeDocument/2006/relationships/notesSlide" Target="../notesSlides/notesSlide8.xml"/><Relationship Id="rId9" Type="http://schemas.openxmlformats.org/officeDocument/2006/relationships/image" Target="../media/image16.png"/><Relationship Id="rId1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4.pn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10" Type="http://schemas.openxmlformats.org/officeDocument/2006/relationships/image" Target="../media/image2.png"/><Relationship Id="rId4" Type="http://schemas.openxmlformats.org/officeDocument/2006/relationships/notesSlide" Target="../notesSlides/notesSlide9.xml"/><Relationship Id="rId9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Night city, street, aerial view, lights, long exposure, HD phone wallpaper  | Peakpx">
            <a:extLst>
              <a:ext uri="{FF2B5EF4-FFF2-40B4-BE49-F238E27FC236}">
                <a16:creationId xmlns:a16="http://schemas.microsoft.com/office/drawing/2014/main" id="{471F8652-62D1-E89B-7078-F5C88400F5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286" r="9091" b="18728"/>
          <a:stretch/>
        </p:blipFill>
        <p:spPr bwMode="auto">
          <a:xfrm>
            <a:off x="3533216" y="10"/>
            <a:ext cx="866851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3" name="Rectangle 1032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5" name="Rectangle 103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37" name="Rectangle 103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 0">
            <a:extLst>
              <a:ext uri="{FF2B5EF4-FFF2-40B4-BE49-F238E27FC236}">
                <a16:creationId xmlns:a16="http://schemas.microsoft.com/office/drawing/2014/main" id="{79474164-D4B0-2B21-8ED7-1D2B96485EF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93790" y="1157764"/>
            <a:ext cx="3902901" cy="3407444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ts val="55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50" b="1" i="0" u="none" strike="noStrike" kern="1200" cap="none" spc="0" normalizeH="0" baseline="0" noProof="0" dirty="0">
                <a:ln>
                  <a:noFill/>
                </a:ln>
                <a:solidFill>
                  <a:srgbClr val="101014"/>
                </a:solidFill>
                <a:effectLst/>
                <a:uLnTx/>
                <a:uFillTx/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Traffic Flow Prediction Using Graph Neural Networks</a:t>
            </a:r>
            <a:endParaRPr kumimoji="0" lang="en-US" sz="445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4" name="Audio 13">
            <a:hlinkClick r:id="" action="ppaction://media"/>
            <a:extLst>
              <a:ext uri="{FF2B5EF4-FFF2-40B4-BE49-F238E27FC236}">
                <a16:creationId xmlns:a16="http://schemas.microsoft.com/office/drawing/2014/main" id="{D88FDC3F-429D-E1F5-4C53-94632B61C1D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874987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734"/>
    </mc:Choice>
    <mc:Fallback xmlns="">
      <p:transition spd="slow" advTm="287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>
            <a:extLst>
              <a:ext uri="{FF2B5EF4-FFF2-40B4-BE49-F238E27FC236}">
                <a16:creationId xmlns:a16="http://schemas.microsoft.com/office/drawing/2014/main" id="{93C1765F-4F07-127B-DAF3-9CD38B389445}"/>
              </a:ext>
            </a:extLst>
          </p:cNvPr>
          <p:cNvSpPr/>
          <p:nvPr/>
        </p:nvSpPr>
        <p:spPr>
          <a:xfrm>
            <a:off x="660896" y="519311"/>
            <a:ext cx="10799465" cy="4426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3458"/>
              </a:lnSpc>
            </a:pPr>
            <a:r>
              <a:rPr lang="en-US" sz="275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Conclusion</a:t>
            </a:r>
            <a:endParaRPr lang="en-US" sz="2750" dirty="0"/>
          </a:p>
        </p:txBody>
      </p:sp>
      <p:sp>
        <p:nvSpPr>
          <p:cNvPr id="5" name="Shape 1">
            <a:extLst>
              <a:ext uri="{FF2B5EF4-FFF2-40B4-BE49-F238E27FC236}">
                <a16:creationId xmlns:a16="http://schemas.microsoft.com/office/drawing/2014/main" id="{66C97C3E-D0F5-4F19-DA45-B004B1B9439D}"/>
              </a:ext>
            </a:extLst>
          </p:cNvPr>
          <p:cNvSpPr/>
          <p:nvPr/>
        </p:nvSpPr>
        <p:spPr>
          <a:xfrm>
            <a:off x="660896" y="1887452"/>
            <a:ext cx="1811635" cy="1042591"/>
          </a:xfrm>
          <a:prstGeom prst="roundRect">
            <a:avLst>
              <a:gd name="adj" fmla="val 2038"/>
            </a:avLst>
          </a:prstGeom>
          <a:solidFill>
            <a:srgbClr val="E0E0EC"/>
          </a:solidFill>
          <a:ln/>
        </p:spPr>
        <p:txBody>
          <a:bodyPr/>
          <a:lstStyle/>
          <a:p>
            <a:endParaRPr lang="en-US" sz="1500"/>
          </a:p>
        </p:txBody>
      </p:sp>
      <p:pic>
        <p:nvPicPr>
          <p:cNvPr id="6" name="Image 0" descr="preencoded.png">
            <a:extLst>
              <a:ext uri="{FF2B5EF4-FFF2-40B4-BE49-F238E27FC236}">
                <a16:creationId xmlns:a16="http://schemas.microsoft.com/office/drawing/2014/main" id="{6583342D-2129-51DC-98B1-54D7C841D3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7147" y="2284228"/>
            <a:ext cx="199132" cy="248940"/>
          </a:xfrm>
          <a:prstGeom prst="rect">
            <a:avLst/>
          </a:prstGeom>
        </p:spPr>
      </p:pic>
      <p:sp>
        <p:nvSpPr>
          <p:cNvPr id="7" name="Text 2">
            <a:extLst>
              <a:ext uri="{FF2B5EF4-FFF2-40B4-BE49-F238E27FC236}">
                <a16:creationId xmlns:a16="http://schemas.microsoft.com/office/drawing/2014/main" id="{3EA67322-F844-BDA5-C582-CFA89A37015A}"/>
              </a:ext>
            </a:extLst>
          </p:cNvPr>
          <p:cNvSpPr/>
          <p:nvPr/>
        </p:nvSpPr>
        <p:spPr>
          <a:xfrm>
            <a:off x="2614117" y="2029038"/>
            <a:ext cx="2117527" cy="2212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708"/>
              </a:lnSpc>
            </a:pPr>
            <a:r>
              <a:rPr lang="en-US" sz="1375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Significant Improvements</a:t>
            </a:r>
            <a:endParaRPr lang="en-US" sz="1375" dirty="0"/>
          </a:p>
        </p:txBody>
      </p:sp>
      <p:sp>
        <p:nvSpPr>
          <p:cNvPr id="8" name="Text 3">
            <a:extLst>
              <a:ext uri="{FF2B5EF4-FFF2-40B4-BE49-F238E27FC236}">
                <a16:creationId xmlns:a16="http://schemas.microsoft.com/office/drawing/2014/main" id="{2B206712-F7AB-B08F-19B2-AA8A30B475AC}"/>
              </a:ext>
            </a:extLst>
          </p:cNvPr>
          <p:cNvSpPr/>
          <p:nvPr/>
        </p:nvSpPr>
        <p:spPr>
          <a:xfrm>
            <a:off x="2614117" y="2335226"/>
            <a:ext cx="8775403" cy="4532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750"/>
              </a:lnSpc>
            </a:pPr>
            <a:r>
              <a:rPr lang="en-US" sz="1083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Graph Neural Networks offer significant improvements in traffic flow prediction by modeling complex spatial-temporal dependencies in transportation networks.</a:t>
            </a:r>
            <a:endParaRPr lang="en-US" sz="1083" dirty="0"/>
          </a:p>
        </p:txBody>
      </p:sp>
      <p:sp>
        <p:nvSpPr>
          <p:cNvPr id="9" name="Shape 4">
            <a:extLst>
              <a:ext uri="{FF2B5EF4-FFF2-40B4-BE49-F238E27FC236}">
                <a16:creationId xmlns:a16="http://schemas.microsoft.com/office/drawing/2014/main" id="{C8BD83A8-04EE-77AB-1551-7D8723E5F39F}"/>
              </a:ext>
            </a:extLst>
          </p:cNvPr>
          <p:cNvSpPr/>
          <p:nvPr/>
        </p:nvSpPr>
        <p:spPr>
          <a:xfrm>
            <a:off x="2543274" y="2922105"/>
            <a:ext cx="8917087" cy="9525"/>
          </a:xfrm>
          <a:prstGeom prst="roundRect">
            <a:avLst>
              <a:gd name="adj" fmla="val 223050"/>
            </a:avLst>
          </a:prstGeom>
          <a:solidFill>
            <a:srgbClr val="C6C6D2"/>
          </a:solidFill>
          <a:ln/>
        </p:spPr>
        <p:txBody>
          <a:bodyPr/>
          <a:lstStyle/>
          <a:p>
            <a:endParaRPr lang="en-US" sz="1500"/>
          </a:p>
        </p:txBody>
      </p:sp>
      <p:sp>
        <p:nvSpPr>
          <p:cNvPr id="10" name="Shape 5">
            <a:extLst>
              <a:ext uri="{FF2B5EF4-FFF2-40B4-BE49-F238E27FC236}">
                <a16:creationId xmlns:a16="http://schemas.microsoft.com/office/drawing/2014/main" id="{E6E0BF29-614D-D3AD-3538-B9CD09002A95}"/>
              </a:ext>
            </a:extLst>
          </p:cNvPr>
          <p:cNvSpPr/>
          <p:nvPr/>
        </p:nvSpPr>
        <p:spPr>
          <a:xfrm>
            <a:off x="660896" y="3000787"/>
            <a:ext cx="3623369" cy="1042591"/>
          </a:xfrm>
          <a:prstGeom prst="roundRect">
            <a:avLst>
              <a:gd name="adj" fmla="val 2038"/>
            </a:avLst>
          </a:prstGeom>
          <a:solidFill>
            <a:srgbClr val="E0E0EC"/>
          </a:solidFill>
          <a:ln/>
        </p:spPr>
        <p:txBody>
          <a:bodyPr/>
          <a:lstStyle/>
          <a:p>
            <a:endParaRPr lang="en-US" sz="1500"/>
          </a:p>
        </p:txBody>
      </p:sp>
      <p:pic>
        <p:nvPicPr>
          <p:cNvPr id="11" name="Image 1" descr="preencoded.png">
            <a:extLst>
              <a:ext uri="{FF2B5EF4-FFF2-40B4-BE49-F238E27FC236}">
                <a16:creationId xmlns:a16="http://schemas.microsoft.com/office/drawing/2014/main" id="{162B268B-D85E-A318-8FAA-B6D1DEBD4D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73015" y="3397562"/>
            <a:ext cx="199132" cy="248940"/>
          </a:xfrm>
          <a:prstGeom prst="rect">
            <a:avLst/>
          </a:prstGeom>
        </p:spPr>
      </p:pic>
      <p:sp>
        <p:nvSpPr>
          <p:cNvPr id="12" name="Text 6">
            <a:extLst>
              <a:ext uri="{FF2B5EF4-FFF2-40B4-BE49-F238E27FC236}">
                <a16:creationId xmlns:a16="http://schemas.microsoft.com/office/drawing/2014/main" id="{C8E3ACA4-A689-12A2-4447-BDC10BFEAABF}"/>
              </a:ext>
            </a:extLst>
          </p:cNvPr>
          <p:cNvSpPr/>
          <p:nvPr/>
        </p:nvSpPr>
        <p:spPr>
          <a:xfrm>
            <a:off x="4425851" y="3142371"/>
            <a:ext cx="1770360" cy="2212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708"/>
              </a:lnSpc>
            </a:pPr>
            <a:r>
              <a:rPr lang="en-US" sz="1375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Ongoing Challenges</a:t>
            </a:r>
            <a:endParaRPr lang="en-US" sz="1375" dirty="0"/>
          </a:p>
        </p:txBody>
      </p:sp>
      <p:sp>
        <p:nvSpPr>
          <p:cNvPr id="13" name="Text 7">
            <a:extLst>
              <a:ext uri="{FF2B5EF4-FFF2-40B4-BE49-F238E27FC236}">
                <a16:creationId xmlns:a16="http://schemas.microsoft.com/office/drawing/2014/main" id="{96B35C96-708D-4041-31C3-3F5A73C9EC19}"/>
              </a:ext>
            </a:extLst>
          </p:cNvPr>
          <p:cNvSpPr/>
          <p:nvPr/>
        </p:nvSpPr>
        <p:spPr>
          <a:xfrm>
            <a:off x="4425851" y="3448560"/>
            <a:ext cx="6963668" cy="4532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750"/>
              </a:lnSpc>
            </a:pPr>
            <a:r>
              <a:rPr lang="en-US" sz="1083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Despite impressive progress, challenges related to data quality, model scalability, dynamic adaptation, and interpretability remain active areas of research.</a:t>
            </a:r>
            <a:endParaRPr lang="en-US" sz="1083" dirty="0"/>
          </a:p>
        </p:txBody>
      </p:sp>
      <p:sp>
        <p:nvSpPr>
          <p:cNvPr id="14" name="Shape 8">
            <a:extLst>
              <a:ext uri="{FF2B5EF4-FFF2-40B4-BE49-F238E27FC236}">
                <a16:creationId xmlns:a16="http://schemas.microsoft.com/office/drawing/2014/main" id="{2529DDB8-4F7D-51FC-0E53-22DBBE7C1D70}"/>
              </a:ext>
            </a:extLst>
          </p:cNvPr>
          <p:cNvSpPr/>
          <p:nvPr/>
        </p:nvSpPr>
        <p:spPr>
          <a:xfrm>
            <a:off x="4355009" y="4035439"/>
            <a:ext cx="7105353" cy="9525"/>
          </a:xfrm>
          <a:prstGeom prst="roundRect">
            <a:avLst>
              <a:gd name="adj" fmla="val 223050"/>
            </a:avLst>
          </a:prstGeom>
          <a:solidFill>
            <a:srgbClr val="C6C6D2"/>
          </a:solidFill>
          <a:ln/>
        </p:spPr>
        <p:txBody>
          <a:bodyPr/>
          <a:lstStyle/>
          <a:p>
            <a:endParaRPr lang="en-US" sz="1500"/>
          </a:p>
        </p:txBody>
      </p:sp>
      <p:sp>
        <p:nvSpPr>
          <p:cNvPr id="15" name="Shape 9">
            <a:extLst>
              <a:ext uri="{FF2B5EF4-FFF2-40B4-BE49-F238E27FC236}">
                <a16:creationId xmlns:a16="http://schemas.microsoft.com/office/drawing/2014/main" id="{A243CFE2-4F6A-BFBD-B231-203ECDF58140}"/>
              </a:ext>
            </a:extLst>
          </p:cNvPr>
          <p:cNvSpPr/>
          <p:nvPr/>
        </p:nvSpPr>
        <p:spPr>
          <a:xfrm>
            <a:off x="660896" y="4114120"/>
            <a:ext cx="5435104" cy="1269206"/>
          </a:xfrm>
          <a:prstGeom prst="roundRect">
            <a:avLst>
              <a:gd name="adj" fmla="val 1674"/>
            </a:avLst>
          </a:prstGeom>
          <a:solidFill>
            <a:srgbClr val="E0E0EC"/>
          </a:solidFill>
          <a:ln/>
        </p:spPr>
        <p:txBody>
          <a:bodyPr/>
          <a:lstStyle/>
          <a:p>
            <a:endParaRPr lang="en-US" sz="1500"/>
          </a:p>
        </p:txBody>
      </p:sp>
      <p:pic>
        <p:nvPicPr>
          <p:cNvPr id="16" name="Image 2" descr="preencoded.png">
            <a:extLst>
              <a:ext uri="{FF2B5EF4-FFF2-40B4-BE49-F238E27FC236}">
                <a16:creationId xmlns:a16="http://schemas.microsoft.com/office/drawing/2014/main" id="{E345103B-D34E-8BE0-9E30-95770F4FA52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78882" y="4624203"/>
            <a:ext cx="199132" cy="248940"/>
          </a:xfrm>
          <a:prstGeom prst="rect">
            <a:avLst/>
          </a:prstGeom>
        </p:spPr>
      </p:pic>
      <p:sp>
        <p:nvSpPr>
          <p:cNvPr id="17" name="Text 10">
            <a:extLst>
              <a:ext uri="{FF2B5EF4-FFF2-40B4-BE49-F238E27FC236}">
                <a16:creationId xmlns:a16="http://schemas.microsoft.com/office/drawing/2014/main" id="{370DCE81-E67F-D501-DEAE-57E3BCEEA68E}"/>
              </a:ext>
            </a:extLst>
          </p:cNvPr>
          <p:cNvSpPr/>
          <p:nvPr/>
        </p:nvSpPr>
        <p:spPr>
          <a:xfrm>
            <a:off x="6237585" y="4255705"/>
            <a:ext cx="1770360" cy="2212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708"/>
              </a:lnSpc>
            </a:pPr>
            <a:r>
              <a:rPr lang="en-US" sz="1375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Future Innovation</a:t>
            </a:r>
            <a:endParaRPr lang="en-US" sz="1375" dirty="0"/>
          </a:p>
        </p:txBody>
      </p:sp>
      <p:sp>
        <p:nvSpPr>
          <p:cNvPr id="18" name="Text 11">
            <a:extLst>
              <a:ext uri="{FF2B5EF4-FFF2-40B4-BE49-F238E27FC236}">
                <a16:creationId xmlns:a16="http://schemas.microsoft.com/office/drawing/2014/main" id="{AB19A96F-1257-DA89-E742-FCDAE24B5A34}"/>
              </a:ext>
            </a:extLst>
          </p:cNvPr>
          <p:cNvSpPr/>
          <p:nvPr/>
        </p:nvSpPr>
        <p:spPr>
          <a:xfrm>
            <a:off x="6237585" y="4561894"/>
            <a:ext cx="5151933" cy="6798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750"/>
              </a:lnSpc>
            </a:pPr>
            <a:r>
              <a:rPr lang="en-US" sz="1083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Continued innovation in GNN architectures and learning techniques will play a pivotal role in shaping the next generation of smart transportation systems worldwide.</a:t>
            </a:r>
            <a:endParaRPr lang="en-US" sz="1083" dirty="0"/>
          </a:p>
        </p:txBody>
      </p:sp>
      <p:pic>
        <p:nvPicPr>
          <p:cNvPr id="21" name="Audio 20">
            <a:hlinkClick r:id="" action="ppaction://media"/>
            <a:extLst>
              <a:ext uri="{FF2B5EF4-FFF2-40B4-BE49-F238E27FC236}">
                <a16:creationId xmlns:a16="http://schemas.microsoft.com/office/drawing/2014/main" id="{4B4216F2-248C-94D1-F9CB-570B4FA1F61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918822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925"/>
    </mc:Choice>
    <mc:Fallback xmlns="">
      <p:transition spd="slow" advTm="339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A8338D-3892-C18C-E9D2-85A72479A3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>
            <a:extLst>
              <a:ext uri="{FF2B5EF4-FFF2-40B4-BE49-F238E27FC236}">
                <a16:creationId xmlns:a16="http://schemas.microsoft.com/office/drawing/2014/main" id="{6BB22A12-2448-3DBB-19D2-25F6803523A2}"/>
              </a:ext>
            </a:extLst>
          </p:cNvPr>
          <p:cNvSpPr/>
          <p:nvPr/>
        </p:nvSpPr>
        <p:spPr>
          <a:xfrm>
            <a:off x="478016" y="2773680"/>
            <a:ext cx="10799465" cy="11379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3458"/>
              </a:lnSpc>
            </a:pPr>
            <a:endParaRPr lang="en-US" sz="4400" b="1" dirty="0"/>
          </a:p>
          <a:p>
            <a:pPr algn="ctr">
              <a:lnSpc>
                <a:spcPts val="3458"/>
              </a:lnSpc>
            </a:pPr>
            <a:r>
              <a:rPr lang="en-US" sz="4450" b="1" dirty="0">
                <a:latin typeface="Playfair Display Black" panose="00000A00000000000000" pitchFamily="2" charset="0"/>
              </a:rPr>
              <a:t>Thank You</a:t>
            </a: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881E0548-9355-7B76-DA78-E667580431F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544852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699"/>
    </mc:Choice>
    <mc:Fallback xmlns="">
      <p:transition spd="slow" advTm="66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Free Rush Hour Traffic Image | Download at StockCake">
            <a:extLst>
              <a:ext uri="{FF2B5EF4-FFF2-40B4-BE49-F238E27FC236}">
                <a16:creationId xmlns:a16="http://schemas.microsoft.com/office/drawing/2014/main" id="{7C4E373F-3D3D-53D1-9123-534C2B9441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30183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 0">
            <a:extLst>
              <a:ext uri="{FF2B5EF4-FFF2-40B4-BE49-F238E27FC236}">
                <a16:creationId xmlns:a16="http://schemas.microsoft.com/office/drawing/2014/main" id="{93F862CE-D7C4-C27E-5DF2-674E5540636A}"/>
              </a:ext>
            </a:extLst>
          </p:cNvPr>
          <p:cNvSpPr/>
          <p:nvPr/>
        </p:nvSpPr>
        <p:spPr>
          <a:xfrm>
            <a:off x="5208191" y="637878"/>
            <a:ext cx="6347619" cy="10791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4208"/>
              </a:lnSpc>
            </a:pPr>
            <a:r>
              <a:rPr lang="en-US" sz="3375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Introduction to Traffic Flow Prediction</a:t>
            </a:r>
            <a:endParaRPr lang="en-US" sz="3375" dirty="0"/>
          </a:p>
        </p:txBody>
      </p:sp>
      <p:sp>
        <p:nvSpPr>
          <p:cNvPr id="16" name="Shape 1">
            <a:extLst>
              <a:ext uri="{FF2B5EF4-FFF2-40B4-BE49-F238E27FC236}">
                <a16:creationId xmlns:a16="http://schemas.microsoft.com/office/drawing/2014/main" id="{F26DD00E-F4B3-EE1C-9D68-CD979534F01E}"/>
              </a:ext>
            </a:extLst>
          </p:cNvPr>
          <p:cNvSpPr/>
          <p:nvPr/>
        </p:nvSpPr>
        <p:spPr>
          <a:xfrm>
            <a:off x="5208191" y="1975942"/>
            <a:ext cx="388541" cy="388541"/>
          </a:xfrm>
          <a:prstGeom prst="roundRect">
            <a:avLst>
              <a:gd name="adj" fmla="val 6667"/>
            </a:avLst>
          </a:prstGeom>
          <a:solidFill>
            <a:srgbClr val="E0E0EC"/>
          </a:solidFill>
          <a:ln/>
        </p:spPr>
        <p:txBody>
          <a:bodyPr/>
          <a:lstStyle/>
          <a:p>
            <a:endParaRPr lang="en-US" sz="1500"/>
          </a:p>
        </p:txBody>
      </p:sp>
      <p:sp>
        <p:nvSpPr>
          <p:cNvPr id="17" name="Text 2">
            <a:extLst>
              <a:ext uri="{FF2B5EF4-FFF2-40B4-BE49-F238E27FC236}">
                <a16:creationId xmlns:a16="http://schemas.microsoft.com/office/drawing/2014/main" id="{C635EE57-20D5-4056-A135-46CB7E7899A0}"/>
              </a:ext>
            </a:extLst>
          </p:cNvPr>
          <p:cNvSpPr/>
          <p:nvPr/>
        </p:nvSpPr>
        <p:spPr>
          <a:xfrm>
            <a:off x="5769372" y="2035274"/>
            <a:ext cx="2504778" cy="5397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083"/>
              </a:lnSpc>
            </a:pPr>
            <a:r>
              <a:rPr lang="en-US" sz="1667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Benefits of Accurate Prediction</a:t>
            </a:r>
            <a:endParaRPr lang="en-US" sz="1667" dirty="0"/>
          </a:p>
        </p:txBody>
      </p:sp>
      <p:sp>
        <p:nvSpPr>
          <p:cNvPr id="18" name="Text 3">
            <a:extLst>
              <a:ext uri="{FF2B5EF4-FFF2-40B4-BE49-F238E27FC236}">
                <a16:creationId xmlns:a16="http://schemas.microsoft.com/office/drawing/2014/main" id="{01599F82-5035-CF7C-9E8F-2396D1A479A8}"/>
              </a:ext>
            </a:extLst>
          </p:cNvPr>
          <p:cNvSpPr/>
          <p:nvPr/>
        </p:nvSpPr>
        <p:spPr>
          <a:xfrm>
            <a:off x="5769372" y="2678609"/>
            <a:ext cx="2504778" cy="19342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167"/>
              </a:lnSpc>
            </a:pPr>
            <a:r>
              <a:rPr lang="en-US" sz="1333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Accurate traffic prediction supports better route planning, congestion management, and smarter urban infrastructure, making cities more efficient and environmentally friendly.</a:t>
            </a:r>
            <a:endParaRPr lang="en-US" sz="1333" dirty="0"/>
          </a:p>
        </p:txBody>
      </p:sp>
      <p:sp>
        <p:nvSpPr>
          <p:cNvPr id="19" name="Shape 4">
            <a:extLst>
              <a:ext uri="{FF2B5EF4-FFF2-40B4-BE49-F238E27FC236}">
                <a16:creationId xmlns:a16="http://schemas.microsoft.com/office/drawing/2014/main" id="{57273982-FB1F-3762-D188-379691393421}"/>
              </a:ext>
            </a:extLst>
          </p:cNvPr>
          <p:cNvSpPr/>
          <p:nvPr/>
        </p:nvSpPr>
        <p:spPr>
          <a:xfrm>
            <a:off x="8489950" y="1975942"/>
            <a:ext cx="388541" cy="388541"/>
          </a:xfrm>
          <a:prstGeom prst="roundRect">
            <a:avLst>
              <a:gd name="adj" fmla="val 6667"/>
            </a:avLst>
          </a:prstGeom>
          <a:solidFill>
            <a:srgbClr val="E0E0EC"/>
          </a:solidFill>
          <a:ln/>
        </p:spPr>
        <p:txBody>
          <a:bodyPr/>
          <a:lstStyle/>
          <a:p>
            <a:endParaRPr lang="en-US" sz="1500"/>
          </a:p>
        </p:txBody>
      </p:sp>
      <p:sp>
        <p:nvSpPr>
          <p:cNvPr id="20" name="Text 5">
            <a:extLst>
              <a:ext uri="{FF2B5EF4-FFF2-40B4-BE49-F238E27FC236}">
                <a16:creationId xmlns:a16="http://schemas.microsoft.com/office/drawing/2014/main" id="{BA231B99-F9F7-F9F4-7E11-3976197569C2}"/>
              </a:ext>
            </a:extLst>
          </p:cNvPr>
          <p:cNvSpPr/>
          <p:nvPr/>
        </p:nvSpPr>
        <p:spPr>
          <a:xfrm>
            <a:off x="9051132" y="2035274"/>
            <a:ext cx="2504778" cy="5397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083"/>
              </a:lnSpc>
            </a:pPr>
            <a:r>
              <a:rPr lang="en-US" sz="1667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Limitations of Traditional Models</a:t>
            </a:r>
            <a:endParaRPr lang="en-US" sz="1667" dirty="0"/>
          </a:p>
        </p:txBody>
      </p:sp>
      <p:sp>
        <p:nvSpPr>
          <p:cNvPr id="21" name="Text 6">
            <a:extLst>
              <a:ext uri="{FF2B5EF4-FFF2-40B4-BE49-F238E27FC236}">
                <a16:creationId xmlns:a16="http://schemas.microsoft.com/office/drawing/2014/main" id="{99C8B2B9-0440-B925-DCBA-A835F5F43973}"/>
              </a:ext>
            </a:extLst>
          </p:cNvPr>
          <p:cNvSpPr/>
          <p:nvPr/>
        </p:nvSpPr>
        <p:spPr>
          <a:xfrm>
            <a:off x="9051132" y="2678609"/>
            <a:ext cx="2504778" cy="19342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167"/>
              </a:lnSpc>
            </a:pPr>
            <a:r>
              <a:rPr lang="en-US" sz="1333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Traditional models such as ARIMA and LSTM primarily focus on temporal trends, often failing to capture spatial relationships between road segments that are crucial in real-world traffic systems.</a:t>
            </a:r>
            <a:endParaRPr lang="en-US" sz="1333" dirty="0"/>
          </a:p>
        </p:txBody>
      </p:sp>
      <p:sp>
        <p:nvSpPr>
          <p:cNvPr id="22" name="Shape 7">
            <a:extLst>
              <a:ext uri="{FF2B5EF4-FFF2-40B4-BE49-F238E27FC236}">
                <a16:creationId xmlns:a16="http://schemas.microsoft.com/office/drawing/2014/main" id="{96157FEA-7CA8-5D5B-A5DC-279803E4A226}"/>
              </a:ext>
            </a:extLst>
          </p:cNvPr>
          <p:cNvSpPr/>
          <p:nvPr/>
        </p:nvSpPr>
        <p:spPr>
          <a:xfrm>
            <a:off x="5208191" y="4958259"/>
            <a:ext cx="388541" cy="388541"/>
          </a:xfrm>
          <a:prstGeom prst="roundRect">
            <a:avLst>
              <a:gd name="adj" fmla="val 6667"/>
            </a:avLst>
          </a:prstGeom>
          <a:solidFill>
            <a:srgbClr val="E0E0EC"/>
          </a:solidFill>
          <a:ln/>
        </p:spPr>
        <p:txBody>
          <a:bodyPr/>
          <a:lstStyle/>
          <a:p>
            <a:endParaRPr lang="en-US" sz="1500"/>
          </a:p>
        </p:txBody>
      </p:sp>
      <p:sp>
        <p:nvSpPr>
          <p:cNvPr id="23" name="Text 8">
            <a:extLst>
              <a:ext uri="{FF2B5EF4-FFF2-40B4-BE49-F238E27FC236}">
                <a16:creationId xmlns:a16="http://schemas.microsoft.com/office/drawing/2014/main" id="{994533D7-4BD3-E700-4D37-5FB4BF54888A}"/>
              </a:ext>
            </a:extLst>
          </p:cNvPr>
          <p:cNvSpPr/>
          <p:nvPr/>
        </p:nvSpPr>
        <p:spPr>
          <a:xfrm>
            <a:off x="5769372" y="5017592"/>
            <a:ext cx="2330946" cy="2698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83"/>
              </a:lnSpc>
            </a:pPr>
            <a:r>
              <a:rPr lang="en-US" sz="1667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Complex Dependencies</a:t>
            </a:r>
            <a:endParaRPr lang="en-US" sz="1667" dirty="0"/>
          </a:p>
        </p:txBody>
      </p:sp>
      <p:sp>
        <p:nvSpPr>
          <p:cNvPr id="24" name="Text 9">
            <a:extLst>
              <a:ext uri="{FF2B5EF4-FFF2-40B4-BE49-F238E27FC236}">
                <a16:creationId xmlns:a16="http://schemas.microsoft.com/office/drawing/2014/main" id="{0C3D4135-DD11-3A47-CD88-7923A6B4BC82}"/>
              </a:ext>
            </a:extLst>
          </p:cNvPr>
          <p:cNvSpPr/>
          <p:nvPr/>
        </p:nvSpPr>
        <p:spPr>
          <a:xfrm>
            <a:off x="5769372" y="5391051"/>
            <a:ext cx="5786438" cy="8289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167"/>
              </a:lnSpc>
            </a:pPr>
            <a:r>
              <a:rPr lang="en-US" sz="1333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Complex spatial-temporal dependencies in urban traffic networks necessitate new approaches capable of jointly learning spatial and temporal patterns.</a:t>
            </a:r>
            <a:endParaRPr lang="en-US" sz="1333" dirty="0"/>
          </a:p>
        </p:txBody>
      </p:sp>
      <p:pic>
        <p:nvPicPr>
          <p:cNvPr id="27" name="Audio 26">
            <a:hlinkClick r:id="" action="ppaction://media"/>
            <a:extLst>
              <a:ext uri="{FF2B5EF4-FFF2-40B4-BE49-F238E27FC236}">
                <a16:creationId xmlns:a16="http://schemas.microsoft.com/office/drawing/2014/main" id="{4EBD5602-8F6D-1BE7-46C3-530D567013F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572462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062"/>
    </mc:Choice>
    <mc:Fallback xmlns="">
      <p:transition spd="slow" advTm="390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7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0">
            <a:extLst>
              <a:ext uri="{FF2B5EF4-FFF2-40B4-BE49-F238E27FC236}">
                <a16:creationId xmlns:a16="http://schemas.microsoft.com/office/drawing/2014/main" id="{3FFDE44A-2F76-F683-8FDB-77FCEBC7E548}"/>
              </a:ext>
            </a:extLst>
          </p:cNvPr>
          <p:cNvSpPr/>
          <p:nvPr/>
        </p:nvSpPr>
        <p:spPr>
          <a:xfrm>
            <a:off x="661492" y="1367632"/>
            <a:ext cx="10869018" cy="11812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4625"/>
              </a:lnSpc>
            </a:pPr>
            <a:r>
              <a:rPr lang="en-US" sz="3708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Limitations of Traditional Traffic Prediction Methods</a:t>
            </a:r>
            <a:endParaRPr lang="en-US" sz="3708" dirty="0"/>
          </a:p>
        </p:txBody>
      </p:sp>
      <p:sp>
        <p:nvSpPr>
          <p:cNvPr id="12" name="Text 1">
            <a:extLst>
              <a:ext uri="{FF2B5EF4-FFF2-40B4-BE49-F238E27FC236}">
                <a16:creationId xmlns:a16="http://schemas.microsoft.com/office/drawing/2014/main" id="{9121A966-F7C0-A14D-4756-922ABAC3FAD9}"/>
              </a:ext>
            </a:extLst>
          </p:cNvPr>
          <p:cNvSpPr/>
          <p:nvPr/>
        </p:nvSpPr>
        <p:spPr>
          <a:xfrm>
            <a:off x="661492" y="3021409"/>
            <a:ext cx="236269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Statistical Models</a:t>
            </a:r>
            <a:endParaRPr lang="en-US" sz="1833" dirty="0"/>
          </a:p>
        </p:txBody>
      </p:sp>
      <p:sp>
        <p:nvSpPr>
          <p:cNvPr id="13" name="Text 2">
            <a:extLst>
              <a:ext uri="{FF2B5EF4-FFF2-40B4-BE49-F238E27FC236}">
                <a16:creationId xmlns:a16="http://schemas.microsoft.com/office/drawing/2014/main" id="{07C4847F-38D4-DF46-7B3C-EB0004DB8BC3}"/>
              </a:ext>
            </a:extLst>
          </p:cNvPr>
          <p:cNvSpPr/>
          <p:nvPr/>
        </p:nvSpPr>
        <p:spPr>
          <a:xfrm>
            <a:off x="661492" y="3505696"/>
            <a:ext cx="3315097" cy="15120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Statistical models like ARIMA treat traffic flow as isolated time series, neglecting the influence of surrounding roads and interactions between neighboring intersections.</a:t>
            </a:r>
            <a:endParaRPr lang="en-US" sz="1458" dirty="0"/>
          </a:p>
        </p:txBody>
      </p:sp>
      <p:sp>
        <p:nvSpPr>
          <p:cNvPr id="14" name="Text 3">
            <a:extLst>
              <a:ext uri="{FF2B5EF4-FFF2-40B4-BE49-F238E27FC236}">
                <a16:creationId xmlns:a16="http://schemas.microsoft.com/office/drawing/2014/main" id="{818D0B7A-0A06-DD3F-A777-C771B05D45CC}"/>
              </a:ext>
            </a:extLst>
          </p:cNvPr>
          <p:cNvSpPr/>
          <p:nvPr/>
        </p:nvSpPr>
        <p:spPr>
          <a:xfrm>
            <a:off x="4444107" y="3021409"/>
            <a:ext cx="245288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Deep Learning Models</a:t>
            </a:r>
            <a:endParaRPr lang="en-US" sz="1833" dirty="0"/>
          </a:p>
        </p:txBody>
      </p:sp>
      <p:sp>
        <p:nvSpPr>
          <p:cNvPr id="15" name="Text 4">
            <a:extLst>
              <a:ext uri="{FF2B5EF4-FFF2-40B4-BE49-F238E27FC236}">
                <a16:creationId xmlns:a16="http://schemas.microsoft.com/office/drawing/2014/main" id="{E6F21477-D0AF-9880-E640-27AE54FAC64F}"/>
              </a:ext>
            </a:extLst>
          </p:cNvPr>
          <p:cNvSpPr/>
          <p:nvPr/>
        </p:nvSpPr>
        <p:spPr>
          <a:xfrm>
            <a:off x="4444107" y="3505696"/>
            <a:ext cx="3315097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Deep learning models such as LSTM and CNN capture temporal or local spatial patterns but assume grid-like data structures, making them inadequate for irregular, graph-structured traffic systems.</a:t>
            </a:r>
            <a:endParaRPr lang="en-US" sz="1458" dirty="0"/>
          </a:p>
        </p:txBody>
      </p:sp>
      <p:sp>
        <p:nvSpPr>
          <p:cNvPr id="16" name="Text 5">
            <a:extLst>
              <a:ext uri="{FF2B5EF4-FFF2-40B4-BE49-F238E27FC236}">
                <a16:creationId xmlns:a16="http://schemas.microsoft.com/office/drawing/2014/main" id="{332708C6-FE0C-867D-975C-E59BC139FFC1}"/>
              </a:ext>
            </a:extLst>
          </p:cNvPr>
          <p:cNvSpPr/>
          <p:nvPr/>
        </p:nvSpPr>
        <p:spPr>
          <a:xfrm>
            <a:off x="8226723" y="3021409"/>
            <a:ext cx="2435820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Non-Euclidean Nature</a:t>
            </a:r>
            <a:endParaRPr lang="en-US" sz="1833" dirty="0"/>
          </a:p>
        </p:txBody>
      </p:sp>
      <p:sp>
        <p:nvSpPr>
          <p:cNvPr id="17" name="Text 6">
            <a:extLst>
              <a:ext uri="{FF2B5EF4-FFF2-40B4-BE49-F238E27FC236}">
                <a16:creationId xmlns:a16="http://schemas.microsoft.com/office/drawing/2014/main" id="{AE4D4238-7041-1D8D-BADE-F2762754299B}"/>
              </a:ext>
            </a:extLst>
          </p:cNvPr>
          <p:cNvSpPr/>
          <p:nvPr/>
        </p:nvSpPr>
        <p:spPr>
          <a:xfrm>
            <a:off x="8226722" y="3505696"/>
            <a:ext cx="3315097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Traffic networks are inherently non-Euclidean graphs where intersections are nodes and roads are edges; models must understand complex relationships beyond simple sequences or grids.</a:t>
            </a:r>
            <a:endParaRPr lang="en-US" sz="1458" dirty="0"/>
          </a:p>
        </p:txBody>
      </p:sp>
      <p:pic>
        <p:nvPicPr>
          <p:cNvPr id="20" name="Audio 19">
            <a:hlinkClick r:id="" action="ppaction://media"/>
            <a:extLst>
              <a:ext uri="{FF2B5EF4-FFF2-40B4-BE49-F238E27FC236}">
                <a16:creationId xmlns:a16="http://schemas.microsoft.com/office/drawing/2014/main" id="{51A3DF6B-0B68-3786-61E0-F7A40561CA1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467013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084"/>
    </mc:Choice>
    <mc:Fallback xmlns="">
      <p:transition spd="slow" advTm="450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0">
            <a:extLst>
              <a:ext uri="{FF2B5EF4-FFF2-40B4-BE49-F238E27FC236}">
                <a16:creationId xmlns:a16="http://schemas.microsoft.com/office/drawing/2014/main" id="{E44173BD-E10E-D318-095F-D4D1A5340357}"/>
              </a:ext>
            </a:extLst>
          </p:cNvPr>
          <p:cNvSpPr/>
          <p:nvPr/>
        </p:nvSpPr>
        <p:spPr>
          <a:xfrm>
            <a:off x="647105" y="650379"/>
            <a:ext cx="6325791" cy="10977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4291"/>
              </a:lnSpc>
            </a:pPr>
            <a:r>
              <a:rPr lang="en-US" sz="3417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Understanding Graph Neural Networks (GNNs)</a:t>
            </a:r>
            <a:endParaRPr lang="en-US" sz="3417" dirty="0"/>
          </a:p>
        </p:txBody>
      </p:sp>
      <p:sp>
        <p:nvSpPr>
          <p:cNvPr id="6" name="Shape 1">
            <a:extLst>
              <a:ext uri="{FF2B5EF4-FFF2-40B4-BE49-F238E27FC236}">
                <a16:creationId xmlns:a16="http://schemas.microsoft.com/office/drawing/2014/main" id="{DA57C0E6-4A2D-D505-4B7C-3BC3B5002DCB}"/>
              </a:ext>
            </a:extLst>
          </p:cNvPr>
          <p:cNvSpPr/>
          <p:nvPr/>
        </p:nvSpPr>
        <p:spPr>
          <a:xfrm>
            <a:off x="647105" y="2011561"/>
            <a:ext cx="131663" cy="1223069"/>
          </a:xfrm>
          <a:prstGeom prst="roundRect">
            <a:avLst>
              <a:gd name="adj" fmla="val 20013"/>
            </a:avLst>
          </a:prstGeom>
          <a:solidFill>
            <a:srgbClr val="E0E0EC"/>
          </a:solidFill>
          <a:ln/>
        </p:spPr>
        <p:txBody>
          <a:bodyPr/>
          <a:lstStyle/>
          <a:p>
            <a:endParaRPr lang="en-US" sz="1500"/>
          </a:p>
        </p:txBody>
      </p:sp>
      <p:sp>
        <p:nvSpPr>
          <p:cNvPr id="7" name="Text 2">
            <a:extLst>
              <a:ext uri="{FF2B5EF4-FFF2-40B4-BE49-F238E27FC236}">
                <a16:creationId xmlns:a16="http://schemas.microsoft.com/office/drawing/2014/main" id="{DAC461B8-6C84-13A9-0FAA-EE4232C4ED53}"/>
              </a:ext>
            </a:extLst>
          </p:cNvPr>
          <p:cNvSpPr/>
          <p:nvPr/>
        </p:nvSpPr>
        <p:spPr>
          <a:xfrm>
            <a:off x="1042194" y="2011561"/>
            <a:ext cx="2691507" cy="2744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125"/>
              </a:lnSpc>
            </a:pPr>
            <a:r>
              <a:rPr lang="en-US" sz="1708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Specialized Deep Learning</a:t>
            </a:r>
            <a:endParaRPr lang="en-US" sz="1708" dirty="0"/>
          </a:p>
        </p:txBody>
      </p:sp>
      <p:sp>
        <p:nvSpPr>
          <p:cNvPr id="8" name="Text 3">
            <a:extLst>
              <a:ext uri="{FF2B5EF4-FFF2-40B4-BE49-F238E27FC236}">
                <a16:creationId xmlns:a16="http://schemas.microsoft.com/office/drawing/2014/main" id="{F043A766-D6C4-7E87-D2D7-9F22F86ED51E}"/>
              </a:ext>
            </a:extLst>
          </p:cNvPr>
          <p:cNvSpPr/>
          <p:nvPr/>
        </p:nvSpPr>
        <p:spPr>
          <a:xfrm>
            <a:off x="1042194" y="2391370"/>
            <a:ext cx="5930702" cy="8432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208"/>
              </a:lnSpc>
            </a:pPr>
            <a:r>
              <a:rPr lang="en-US" sz="1375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Graph Neural Networks (GNNs) are specialized deep learning models designed to learn from graph-structured data, capturing relationships between connected entities like roads and intersections.</a:t>
            </a:r>
            <a:endParaRPr lang="en-US" sz="1375" dirty="0"/>
          </a:p>
        </p:txBody>
      </p:sp>
      <p:sp>
        <p:nvSpPr>
          <p:cNvPr id="9" name="Shape 4">
            <a:extLst>
              <a:ext uri="{FF2B5EF4-FFF2-40B4-BE49-F238E27FC236}">
                <a16:creationId xmlns:a16="http://schemas.microsoft.com/office/drawing/2014/main" id="{3A0964BC-4365-3F3E-BE3D-1EDB233E6204}"/>
              </a:ext>
            </a:extLst>
          </p:cNvPr>
          <p:cNvSpPr/>
          <p:nvPr/>
        </p:nvSpPr>
        <p:spPr>
          <a:xfrm>
            <a:off x="910531" y="3410248"/>
            <a:ext cx="131663" cy="1223069"/>
          </a:xfrm>
          <a:prstGeom prst="roundRect">
            <a:avLst>
              <a:gd name="adj" fmla="val 20013"/>
            </a:avLst>
          </a:prstGeom>
          <a:solidFill>
            <a:srgbClr val="E0E0EC"/>
          </a:solidFill>
          <a:ln/>
        </p:spPr>
        <p:txBody>
          <a:bodyPr/>
          <a:lstStyle/>
          <a:p>
            <a:endParaRPr lang="en-US" sz="1500"/>
          </a:p>
        </p:txBody>
      </p:sp>
      <p:sp>
        <p:nvSpPr>
          <p:cNvPr id="10" name="Text 5">
            <a:extLst>
              <a:ext uri="{FF2B5EF4-FFF2-40B4-BE49-F238E27FC236}">
                <a16:creationId xmlns:a16="http://schemas.microsoft.com/office/drawing/2014/main" id="{01053B53-960C-35E4-C162-EC85B11DFED2}"/>
              </a:ext>
            </a:extLst>
          </p:cNvPr>
          <p:cNvSpPr/>
          <p:nvPr/>
        </p:nvSpPr>
        <p:spPr>
          <a:xfrm>
            <a:off x="1305619" y="3410248"/>
            <a:ext cx="2195810" cy="2744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125"/>
              </a:lnSpc>
            </a:pPr>
            <a:r>
              <a:rPr lang="en-US" sz="1708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Message Passing</a:t>
            </a:r>
            <a:endParaRPr lang="en-US" sz="1708" dirty="0"/>
          </a:p>
        </p:txBody>
      </p:sp>
      <p:sp>
        <p:nvSpPr>
          <p:cNvPr id="11" name="Text 6">
            <a:extLst>
              <a:ext uri="{FF2B5EF4-FFF2-40B4-BE49-F238E27FC236}">
                <a16:creationId xmlns:a16="http://schemas.microsoft.com/office/drawing/2014/main" id="{C8F2F36E-7277-C1A1-98AE-4B75556C3795}"/>
              </a:ext>
            </a:extLst>
          </p:cNvPr>
          <p:cNvSpPr/>
          <p:nvPr/>
        </p:nvSpPr>
        <p:spPr>
          <a:xfrm>
            <a:off x="1305620" y="3790057"/>
            <a:ext cx="5667276" cy="8432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208"/>
              </a:lnSpc>
            </a:pPr>
            <a:r>
              <a:rPr lang="en-US" sz="1375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Nodes aggregate feature information from their neighbors through iterative message passing, allowing them to learn rich, context-aware representations.</a:t>
            </a:r>
            <a:endParaRPr lang="en-US" sz="1375" dirty="0"/>
          </a:p>
        </p:txBody>
      </p:sp>
      <p:sp>
        <p:nvSpPr>
          <p:cNvPr id="12" name="Shape 7">
            <a:extLst>
              <a:ext uri="{FF2B5EF4-FFF2-40B4-BE49-F238E27FC236}">
                <a16:creationId xmlns:a16="http://schemas.microsoft.com/office/drawing/2014/main" id="{0C3F349B-BEC6-9BD7-C0AC-A6057D38115A}"/>
              </a:ext>
            </a:extLst>
          </p:cNvPr>
          <p:cNvSpPr/>
          <p:nvPr/>
        </p:nvSpPr>
        <p:spPr>
          <a:xfrm>
            <a:off x="1174056" y="4808935"/>
            <a:ext cx="131663" cy="1223069"/>
          </a:xfrm>
          <a:prstGeom prst="roundRect">
            <a:avLst>
              <a:gd name="adj" fmla="val 20013"/>
            </a:avLst>
          </a:prstGeom>
          <a:solidFill>
            <a:srgbClr val="E0E0EC"/>
          </a:solidFill>
          <a:ln/>
        </p:spPr>
        <p:txBody>
          <a:bodyPr/>
          <a:lstStyle/>
          <a:p>
            <a:endParaRPr lang="en-US" sz="1500"/>
          </a:p>
        </p:txBody>
      </p:sp>
      <p:sp>
        <p:nvSpPr>
          <p:cNvPr id="13" name="Text 8">
            <a:extLst>
              <a:ext uri="{FF2B5EF4-FFF2-40B4-BE49-F238E27FC236}">
                <a16:creationId xmlns:a16="http://schemas.microsoft.com/office/drawing/2014/main" id="{AAA51E8A-F3BB-227E-BA01-07E3FBAC5D4E}"/>
              </a:ext>
            </a:extLst>
          </p:cNvPr>
          <p:cNvSpPr/>
          <p:nvPr/>
        </p:nvSpPr>
        <p:spPr>
          <a:xfrm>
            <a:off x="1569144" y="4808935"/>
            <a:ext cx="2224088" cy="2744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125"/>
              </a:lnSpc>
            </a:pPr>
            <a:r>
              <a:rPr lang="en-US" sz="1708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Popular Architectures</a:t>
            </a:r>
            <a:endParaRPr lang="en-US" sz="1708" dirty="0"/>
          </a:p>
        </p:txBody>
      </p:sp>
      <p:sp>
        <p:nvSpPr>
          <p:cNvPr id="14" name="Text 9">
            <a:extLst>
              <a:ext uri="{FF2B5EF4-FFF2-40B4-BE49-F238E27FC236}">
                <a16:creationId xmlns:a16="http://schemas.microsoft.com/office/drawing/2014/main" id="{D51F7631-37EF-65E4-1237-CD1246F528E4}"/>
              </a:ext>
            </a:extLst>
          </p:cNvPr>
          <p:cNvSpPr/>
          <p:nvPr/>
        </p:nvSpPr>
        <p:spPr>
          <a:xfrm>
            <a:off x="1569145" y="5188744"/>
            <a:ext cx="5403751" cy="8432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208"/>
              </a:lnSpc>
            </a:pPr>
            <a:r>
              <a:rPr lang="en-US" sz="1375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Popular GNN architectures include Graph Convolutional Networks (GCN), Graph Attention Networks (GAT), and GraphSAGE, each improving how information is aggregated and processed.</a:t>
            </a:r>
            <a:endParaRPr lang="en-US" sz="1375" dirty="0"/>
          </a:p>
        </p:txBody>
      </p:sp>
      <p:pic>
        <p:nvPicPr>
          <p:cNvPr id="15" name="Picture 2" descr="A Gentle Introduction to Graph Neural Networks">
            <a:extLst>
              <a:ext uri="{FF2B5EF4-FFF2-40B4-BE49-F238E27FC236}">
                <a16:creationId xmlns:a16="http://schemas.microsoft.com/office/drawing/2014/main" id="{B7EF7649-3792-2DF7-4FD6-9227DF81CC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b="-9"/>
          <a:stretch/>
        </p:blipFill>
        <p:spPr bwMode="auto">
          <a:xfrm>
            <a:off x="7554191" y="1401600"/>
            <a:ext cx="4211659" cy="4054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230B445-AD81-68D0-DCC9-FFDC40F50BE9}"/>
              </a:ext>
            </a:extLst>
          </p:cNvPr>
          <p:cNvSpPr txBox="1"/>
          <p:nvPr/>
        </p:nvSpPr>
        <p:spPr>
          <a:xfrm>
            <a:off x="7554191" y="5479569"/>
            <a:ext cx="56509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https://</a:t>
            </a:r>
            <a:r>
              <a:rPr lang="en-US" sz="1100" dirty="0" err="1"/>
              <a:t>distill.pub</a:t>
            </a:r>
            <a:r>
              <a:rPr lang="en-US" sz="1100" dirty="0"/>
              <a:t>/2021/</a:t>
            </a:r>
            <a:r>
              <a:rPr lang="en-US" sz="1100" dirty="0" err="1"/>
              <a:t>gnn</a:t>
            </a:r>
            <a:r>
              <a:rPr lang="en-US" sz="1100" dirty="0"/>
              <a:t>-intro/</a:t>
            </a:r>
          </a:p>
        </p:txBody>
      </p:sp>
      <p:pic>
        <p:nvPicPr>
          <p:cNvPr id="20" name="Audio 19">
            <a:hlinkClick r:id="" action="ppaction://media"/>
            <a:extLst>
              <a:ext uri="{FF2B5EF4-FFF2-40B4-BE49-F238E27FC236}">
                <a16:creationId xmlns:a16="http://schemas.microsoft.com/office/drawing/2014/main" id="{D0BA60D9-DA37-5564-5512-00B17AC2F4A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278276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413"/>
    </mc:Choice>
    <mc:Fallback xmlns="">
      <p:transition spd="slow" advTm="424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0">
            <a:extLst>
              <a:ext uri="{FF2B5EF4-FFF2-40B4-BE49-F238E27FC236}">
                <a16:creationId xmlns:a16="http://schemas.microsoft.com/office/drawing/2014/main" id="{61C31354-4475-1E5E-D1E5-666A6CF4C39B}"/>
              </a:ext>
            </a:extLst>
          </p:cNvPr>
          <p:cNvSpPr/>
          <p:nvPr/>
        </p:nvSpPr>
        <p:spPr>
          <a:xfrm>
            <a:off x="5222082" y="510878"/>
            <a:ext cx="6319838" cy="11027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4333"/>
              </a:lnSpc>
            </a:pPr>
            <a:r>
              <a:rPr lang="en-US" sz="3458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Literature Review : Key GNN Models</a:t>
            </a:r>
            <a:endParaRPr lang="en-US" sz="3458" dirty="0"/>
          </a:p>
        </p:txBody>
      </p:sp>
      <p:sp>
        <p:nvSpPr>
          <p:cNvPr id="17" name="Shape 1">
            <a:extLst>
              <a:ext uri="{FF2B5EF4-FFF2-40B4-BE49-F238E27FC236}">
                <a16:creationId xmlns:a16="http://schemas.microsoft.com/office/drawing/2014/main" id="{66F55EA8-2107-A817-A689-AEB81D6C8F41}"/>
              </a:ext>
            </a:extLst>
          </p:cNvPr>
          <p:cNvSpPr/>
          <p:nvPr/>
        </p:nvSpPr>
        <p:spPr>
          <a:xfrm>
            <a:off x="5222082" y="1878211"/>
            <a:ext cx="3071713" cy="2710954"/>
          </a:xfrm>
          <a:prstGeom prst="roundRect">
            <a:avLst>
              <a:gd name="adj" fmla="val 976"/>
            </a:avLst>
          </a:prstGeom>
          <a:solidFill>
            <a:srgbClr val="E0E0EC"/>
          </a:solidFill>
          <a:ln/>
        </p:spPr>
        <p:txBody>
          <a:bodyPr/>
          <a:lstStyle/>
          <a:p>
            <a:endParaRPr lang="en-US" sz="1500"/>
          </a:p>
        </p:txBody>
      </p:sp>
      <p:sp>
        <p:nvSpPr>
          <p:cNvPr id="18" name="Text 2">
            <a:extLst>
              <a:ext uri="{FF2B5EF4-FFF2-40B4-BE49-F238E27FC236}">
                <a16:creationId xmlns:a16="http://schemas.microsoft.com/office/drawing/2014/main" id="{39BD6381-F822-4ACB-4818-82C3599C5984}"/>
              </a:ext>
            </a:extLst>
          </p:cNvPr>
          <p:cNvSpPr/>
          <p:nvPr/>
        </p:nvSpPr>
        <p:spPr>
          <a:xfrm>
            <a:off x="5398492" y="2054622"/>
            <a:ext cx="2205832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167"/>
              </a:lnSpc>
            </a:pPr>
            <a:r>
              <a:rPr lang="en-US" sz="1708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DCRNN</a:t>
            </a:r>
            <a:endParaRPr lang="en-US" sz="1708" dirty="0"/>
          </a:p>
        </p:txBody>
      </p:sp>
      <p:sp>
        <p:nvSpPr>
          <p:cNvPr id="19" name="Text 3">
            <a:extLst>
              <a:ext uri="{FF2B5EF4-FFF2-40B4-BE49-F238E27FC236}">
                <a16:creationId xmlns:a16="http://schemas.microsoft.com/office/drawing/2014/main" id="{6227EEFB-1D41-C70B-5DA9-5E3C3D0F14E3}"/>
              </a:ext>
            </a:extLst>
          </p:cNvPr>
          <p:cNvSpPr/>
          <p:nvPr/>
        </p:nvSpPr>
        <p:spPr>
          <a:xfrm>
            <a:off x="5398492" y="2436119"/>
            <a:ext cx="2718892" cy="16942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208"/>
              </a:lnSpc>
            </a:pPr>
            <a:r>
              <a:rPr lang="en-US" sz="1375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DCRNN models traffic as a diffusion process across a directed graph and uses Gated Recurrent Units (GRUs) to capture temporal dependencies effectively over time and space.</a:t>
            </a:r>
            <a:endParaRPr lang="en-US" sz="1375" dirty="0"/>
          </a:p>
        </p:txBody>
      </p:sp>
      <p:sp>
        <p:nvSpPr>
          <p:cNvPr id="20" name="Shape 4">
            <a:extLst>
              <a:ext uri="{FF2B5EF4-FFF2-40B4-BE49-F238E27FC236}">
                <a16:creationId xmlns:a16="http://schemas.microsoft.com/office/drawing/2014/main" id="{11D554A2-ABF9-BD20-FC1B-0D400BD8FF44}"/>
              </a:ext>
            </a:extLst>
          </p:cNvPr>
          <p:cNvSpPr/>
          <p:nvPr/>
        </p:nvSpPr>
        <p:spPr>
          <a:xfrm>
            <a:off x="8470206" y="1878211"/>
            <a:ext cx="3071713" cy="2710954"/>
          </a:xfrm>
          <a:prstGeom prst="roundRect">
            <a:avLst>
              <a:gd name="adj" fmla="val 976"/>
            </a:avLst>
          </a:prstGeom>
          <a:solidFill>
            <a:srgbClr val="E0E0EC"/>
          </a:solidFill>
          <a:ln/>
        </p:spPr>
        <p:txBody>
          <a:bodyPr/>
          <a:lstStyle/>
          <a:p>
            <a:endParaRPr lang="en-US" sz="1500"/>
          </a:p>
        </p:txBody>
      </p:sp>
      <p:sp>
        <p:nvSpPr>
          <p:cNvPr id="21" name="Text 5">
            <a:extLst>
              <a:ext uri="{FF2B5EF4-FFF2-40B4-BE49-F238E27FC236}">
                <a16:creationId xmlns:a16="http://schemas.microsoft.com/office/drawing/2014/main" id="{DDEEB861-E27E-6BCC-CB1C-E64F68AC79DE}"/>
              </a:ext>
            </a:extLst>
          </p:cNvPr>
          <p:cNvSpPr/>
          <p:nvPr/>
        </p:nvSpPr>
        <p:spPr>
          <a:xfrm>
            <a:off x="8646617" y="2054622"/>
            <a:ext cx="2205832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167"/>
              </a:lnSpc>
            </a:pPr>
            <a:r>
              <a:rPr lang="en-US" sz="1708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STGCN</a:t>
            </a:r>
            <a:endParaRPr lang="en-US" sz="1708" dirty="0"/>
          </a:p>
        </p:txBody>
      </p:sp>
      <p:sp>
        <p:nvSpPr>
          <p:cNvPr id="22" name="Text 6">
            <a:extLst>
              <a:ext uri="{FF2B5EF4-FFF2-40B4-BE49-F238E27FC236}">
                <a16:creationId xmlns:a16="http://schemas.microsoft.com/office/drawing/2014/main" id="{EAB24769-3EB5-60F1-843C-443D3BD1FE92}"/>
              </a:ext>
            </a:extLst>
          </p:cNvPr>
          <p:cNvSpPr/>
          <p:nvPr/>
        </p:nvSpPr>
        <p:spPr>
          <a:xfrm>
            <a:off x="8646617" y="2436119"/>
            <a:ext cx="2718892" cy="19766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208"/>
              </a:lnSpc>
            </a:pPr>
            <a:r>
              <a:rPr lang="en-US" sz="1375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STGCN replaces recurrent networks with temporal convolution layers, achieving faster training times and maintaining high prediction accuracy across multiple traffic datasets.</a:t>
            </a:r>
            <a:endParaRPr lang="en-US" sz="1375" dirty="0"/>
          </a:p>
        </p:txBody>
      </p:sp>
      <p:sp>
        <p:nvSpPr>
          <p:cNvPr id="23" name="Shape 7">
            <a:extLst>
              <a:ext uri="{FF2B5EF4-FFF2-40B4-BE49-F238E27FC236}">
                <a16:creationId xmlns:a16="http://schemas.microsoft.com/office/drawing/2014/main" id="{9FF22174-29A6-4BEB-0D21-4D8C5EB62066}"/>
              </a:ext>
            </a:extLst>
          </p:cNvPr>
          <p:cNvSpPr/>
          <p:nvPr/>
        </p:nvSpPr>
        <p:spPr>
          <a:xfrm>
            <a:off x="5222082" y="4765576"/>
            <a:ext cx="6319838" cy="1581448"/>
          </a:xfrm>
          <a:prstGeom prst="roundRect">
            <a:avLst>
              <a:gd name="adj" fmla="val 1674"/>
            </a:avLst>
          </a:prstGeom>
          <a:solidFill>
            <a:srgbClr val="E0E0EC"/>
          </a:solidFill>
          <a:ln/>
        </p:spPr>
        <p:txBody>
          <a:bodyPr/>
          <a:lstStyle/>
          <a:p>
            <a:endParaRPr lang="en-US" sz="1500"/>
          </a:p>
        </p:txBody>
      </p:sp>
      <p:sp>
        <p:nvSpPr>
          <p:cNvPr id="24" name="Text 8">
            <a:extLst>
              <a:ext uri="{FF2B5EF4-FFF2-40B4-BE49-F238E27FC236}">
                <a16:creationId xmlns:a16="http://schemas.microsoft.com/office/drawing/2014/main" id="{61789389-302E-4CF1-01EB-F640E65BABD8}"/>
              </a:ext>
            </a:extLst>
          </p:cNvPr>
          <p:cNvSpPr/>
          <p:nvPr/>
        </p:nvSpPr>
        <p:spPr>
          <a:xfrm>
            <a:off x="5398493" y="4941987"/>
            <a:ext cx="2850654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167"/>
              </a:lnSpc>
            </a:pPr>
            <a:r>
              <a:rPr lang="en-US" sz="1708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Performance Improvements</a:t>
            </a:r>
            <a:endParaRPr lang="en-US" sz="1708" dirty="0"/>
          </a:p>
        </p:txBody>
      </p:sp>
      <p:sp>
        <p:nvSpPr>
          <p:cNvPr id="25" name="Text 9">
            <a:extLst>
              <a:ext uri="{FF2B5EF4-FFF2-40B4-BE49-F238E27FC236}">
                <a16:creationId xmlns:a16="http://schemas.microsoft.com/office/drawing/2014/main" id="{C9B106AA-FD86-58C7-9D3D-8464709F0B2B}"/>
              </a:ext>
            </a:extLst>
          </p:cNvPr>
          <p:cNvSpPr/>
          <p:nvPr/>
        </p:nvSpPr>
        <p:spPr>
          <a:xfrm>
            <a:off x="5398493" y="5323483"/>
            <a:ext cx="5967016" cy="847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208"/>
              </a:lnSpc>
            </a:pPr>
            <a:r>
              <a:rPr lang="en-US" sz="1375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Both models demonstrated strong performance improvements compared to conventional deep learning methods on benchmark datasets like METR-LA and PEMS-BAY.</a:t>
            </a:r>
            <a:endParaRPr lang="en-US" sz="1375" dirty="0"/>
          </a:p>
        </p:txBody>
      </p:sp>
      <p:pic>
        <p:nvPicPr>
          <p:cNvPr id="26" name="Picture 2" descr="Learning curve for DCRNN and DCRNN without diffusion convolution.... |  Download Scientific Diagram">
            <a:extLst>
              <a:ext uri="{FF2B5EF4-FFF2-40B4-BE49-F238E27FC236}">
                <a16:creationId xmlns:a16="http://schemas.microsoft.com/office/drawing/2014/main" id="{128426A1-39AB-8C60-B106-9BC2E84E02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080" y="3022918"/>
            <a:ext cx="3919338" cy="3147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1410AE70-9B78-5ED7-99F7-75B2EFCBFD7D}"/>
              </a:ext>
            </a:extLst>
          </p:cNvPr>
          <p:cNvSpPr txBox="1"/>
          <p:nvPr/>
        </p:nvSpPr>
        <p:spPr>
          <a:xfrm>
            <a:off x="656242" y="6170613"/>
            <a:ext cx="400138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https://</a:t>
            </a:r>
            <a:r>
              <a:rPr lang="en-US" sz="1000" dirty="0" err="1"/>
              <a:t>www.researchgate.net</a:t>
            </a:r>
            <a:r>
              <a:rPr lang="en-US" sz="1000" dirty="0"/>
              <a:t>/figure/Learning-curve-for-DCRNN-and-DCRNN-without-diffusion-convolution-Removing-diffusion_fig3_318316069</a:t>
            </a:r>
          </a:p>
        </p:txBody>
      </p:sp>
      <p:pic>
        <p:nvPicPr>
          <p:cNvPr id="4098" name="Picture 2" descr="A spatio-temporal graph convolutional block of STGCN. | Download Scientific  Diagram">
            <a:extLst>
              <a:ext uri="{FF2B5EF4-FFF2-40B4-BE49-F238E27FC236}">
                <a16:creationId xmlns:a16="http://schemas.microsoft.com/office/drawing/2014/main" id="{C0C4B314-438F-D902-6493-2C00026B3E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3039" y="34178"/>
            <a:ext cx="2187786" cy="3062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1BD0D303-0F07-8B6A-44A5-6E9252CC90D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084271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7443"/>
    </mc:Choice>
    <mc:Fallback xmlns="">
      <p:transition spd="slow" advTm="474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0">
            <a:extLst>
              <a:ext uri="{FF2B5EF4-FFF2-40B4-BE49-F238E27FC236}">
                <a16:creationId xmlns:a16="http://schemas.microsoft.com/office/drawing/2014/main" id="{930CE226-CB75-97CA-FA83-BDDEFBA7B6F9}"/>
              </a:ext>
            </a:extLst>
          </p:cNvPr>
          <p:cNvSpPr/>
          <p:nvPr/>
        </p:nvSpPr>
        <p:spPr>
          <a:xfrm>
            <a:off x="643632" y="506016"/>
            <a:ext cx="11064395" cy="10344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4042"/>
              </a:lnSpc>
            </a:pPr>
            <a:r>
              <a:rPr lang="en-US" sz="325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Literature Review : Advanced GNN Models</a:t>
            </a:r>
            <a:endParaRPr lang="en-US" sz="3250" dirty="0"/>
          </a:p>
        </p:txBody>
      </p:sp>
      <p:sp>
        <p:nvSpPr>
          <p:cNvPr id="23" name="Shape 1">
            <a:extLst>
              <a:ext uri="{FF2B5EF4-FFF2-40B4-BE49-F238E27FC236}">
                <a16:creationId xmlns:a16="http://schemas.microsoft.com/office/drawing/2014/main" id="{F530B177-55C5-A6FE-780E-8084D4242D99}"/>
              </a:ext>
            </a:extLst>
          </p:cNvPr>
          <p:cNvSpPr/>
          <p:nvPr/>
        </p:nvSpPr>
        <p:spPr>
          <a:xfrm>
            <a:off x="632619" y="1540471"/>
            <a:ext cx="11087847" cy="4563269"/>
          </a:xfrm>
          <a:prstGeom prst="roundRect">
            <a:avLst>
              <a:gd name="adj" fmla="val 544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  <p:txBody>
          <a:bodyPr/>
          <a:lstStyle/>
          <a:p>
            <a:endParaRPr lang="en-US" sz="1500"/>
          </a:p>
        </p:txBody>
      </p:sp>
      <p:sp>
        <p:nvSpPr>
          <p:cNvPr id="24" name="Shape 2">
            <a:extLst>
              <a:ext uri="{FF2B5EF4-FFF2-40B4-BE49-F238E27FC236}">
                <a16:creationId xmlns:a16="http://schemas.microsoft.com/office/drawing/2014/main" id="{146BC1BE-AAED-53CE-5EEC-4ECF80DCBC02}"/>
              </a:ext>
            </a:extLst>
          </p:cNvPr>
          <p:cNvSpPr/>
          <p:nvPr/>
        </p:nvSpPr>
        <p:spPr>
          <a:xfrm>
            <a:off x="643632" y="1546821"/>
            <a:ext cx="11064395" cy="47585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 sz="1500"/>
          </a:p>
        </p:txBody>
      </p:sp>
      <p:sp>
        <p:nvSpPr>
          <p:cNvPr id="25" name="Text 3">
            <a:extLst>
              <a:ext uri="{FF2B5EF4-FFF2-40B4-BE49-F238E27FC236}">
                <a16:creationId xmlns:a16="http://schemas.microsoft.com/office/drawing/2014/main" id="{87E8A967-6903-2704-1D88-E3BADD3982A8}"/>
              </a:ext>
            </a:extLst>
          </p:cNvPr>
          <p:cNvSpPr/>
          <p:nvPr/>
        </p:nvSpPr>
        <p:spPr>
          <a:xfrm>
            <a:off x="2392673" y="1652390"/>
            <a:ext cx="3102637" cy="2647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83"/>
              </a:lnSpc>
            </a:pPr>
            <a:r>
              <a:rPr lang="en-US" sz="1292" b="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Model</a:t>
            </a:r>
            <a:endParaRPr lang="en-US" sz="1292" dirty="0"/>
          </a:p>
        </p:txBody>
      </p:sp>
      <p:sp>
        <p:nvSpPr>
          <p:cNvPr id="26" name="Text 4">
            <a:extLst>
              <a:ext uri="{FF2B5EF4-FFF2-40B4-BE49-F238E27FC236}">
                <a16:creationId xmlns:a16="http://schemas.microsoft.com/office/drawing/2014/main" id="{ED562EF0-FE64-667B-141F-EFAD6A3AB138}"/>
              </a:ext>
            </a:extLst>
          </p:cNvPr>
          <p:cNvSpPr/>
          <p:nvPr/>
        </p:nvSpPr>
        <p:spPr>
          <a:xfrm>
            <a:off x="5110561" y="1652389"/>
            <a:ext cx="3097078" cy="2647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83"/>
              </a:lnSpc>
            </a:pPr>
            <a:r>
              <a:rPr lang="en-US" sz="1292" b="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Key Innovation</a:t>
            </a:r>
            <a:endParaRPr lang="en-US" sz="1292" dirty="0"/>
          </a:p>
        </p:txBody>
      </p:sp>
      <p:sp>
        <p:nvSpPr>
          <p:cNvPr id="27" name="Text 5">
            <a:extLst>
              <a:ext uri="{FF2B5EF4-FFF2-40B4-BE49-F238E27FC236}">
                <a16:creationId xmlns:a16="http://schemas.microsoft.com/office/drawing/2014/main" id="{AB780A0F-D972-87A1-139E-7DB8AFCDD30E}"/>
              </a:ext>
            </a:extLst>
          </p:cNvPr>
          <p:cNvSpPr/>
          <p:nvPr/>
        </p:nvSpPr>
        <p:spPr>
          <a:xfrm>
            <a:off x="8327929" y="1622425"/>
            <a:ext cx="3102637" cy="2647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83"/>
              </a:lnSpc>
            </a:pPr>
            <a:r>
              <a:rPr lang="en-US" sz="1292" b="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Advantage</a:t>
            </a:r>
            <a:endParaRPr lang="en-US" sz="1292" dirty="0"/>
          </a:p>
        </p:txBody>
      </p:sp>
      <p:sp>
        <p:nvSpPr>
          <p:cNvPr id="28" name="Shape 6">
            <a:extLst>
              <a:ext uri="{FF2B5EF4-FFF2-40B4-BE49-F238E27FC236}">
                <a16:creationId xmlns:a16="http://schemas.microsoft.com/office/drawing/2014/main" id="{945FABEA-731E-50ED-6495-8C431B8CD31F}"/>
              </a:ext>
            </a:extLst>
          </p:cNvPr>
          <p:cNvSpPr/>
          <p:nvPr/>
        </p:nvSpPr>
        <p:spPr>
          <a:xfrm>
            <a:off x="643632" y="2022673"/>
            <a:ext cx="11064395" cy="1270000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 sz="1500"/>
          </a:p>
        </p:txBody>
      </p:sp>
      <p:sp>
        <p:nvSpPr>
          <p:cNvPr id="29" name="Text 7">
            <a:extLst>
              <a:ext uri="{FF2B5EF4-FFF2-40B4-BE49-F238E27FC236}">
                <a16:creationId xmlns:a16="http://schemas.microsoft.com/office/drawing/2014/main" id="{3971E667-D369-C8E0-0951-603AC18149CD}"/>
              </a:ext>
            </a:extLst>
          </p:cNvPr>
          <p:cNvSpPr/>
          <p:nvPr/>
        </p:nvSpPr>
        <p:spPr>
          <a:xfrm>
            <a:off x="2074637" y="2128243"/>
            <a:ext cx="3102637" cy="2647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83"/>
              </a:lnSpc>
            </a:pPr>
            <a:r>
              <a:rPr lang="en-US" sz="1292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Graph WaveNet</a:t>
            </a:r>
            <a:endParaRPr lang="en-US" sz="1292" dirty="0"/>
          </a:p>
        </p:txBody>
      </p:sp>
      <p:sp>
        <p:nvSpPr>
          <p:cNvPr id="30" name="Text 8">
            <a:extLst>
              <a:ext uri="{FF2B5EF4-FFF2-40B4-BE49-F238E27FC236}">
                <a16:creationId xmlns:a16="http://schemas.microsoft.com/office/drawing/2014/main" id="{55AD7A0F-0CB0-1DD3-ECD3-7124FBB14306}"/>
              </a:ext>
            </a:extLst>
          </p:cNvPr>
          <p:cNvSpPr/>
          <p:nvPr/>
        </p:nvSpPr>
        <p:spPr>
          <a:xfrm>
            <a:off x="4223199" y="2260600"/>
            <a:ext cx="3097078" cy="7941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083"/>
              </a:lnSpc>
            </a:pPr>
            <a:r>
              <a:rPr lang="en-US" sz="1292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Learns adjacency matrices dynamically during training</a:t>
            </a:r>
            <a:endParaRPr lang="en-US" sz="1292" dirty="0"/>
          </a:p>
        </p:txBody>
      </p:sp>
      <p:sp>
        <p:nvSpPr>
          <p:cNvPr id="31" name="Text 9">
            <a:extLst>
              <a:ext uri="{FF2B5EF4-FFF2-40B4-BE49-F238E27FC236}">
                <a16:creationId xmlns:a16="http://schemas.microsoft.com/office/drawing/2014/main" id="{11900023-3A27-8F63-CF5D-DB0EB193D85F}"/>
              </a:ext>
            </a:extLst>
          </p:cNvPr>
          <p:cNvSpPr/>
          <p:nvPr/>
        </p:nvSpPr>
        <p:spPr>
          <a:xfrm>
            <a:off x="7664212" y="2227462"/>
            <a:ext cx="3102637" cy="10588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083"/>
              </a:lnSpc>
            </a:pPr>
            <a:r>
              <a:rPr lang="en-US" sz="1292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Discovers hidden spatial dependencies not pre-defined by physical road layouts</a:t>
            </a:r>
            <a:endParaRPr lang="en-US" sz="1292" dirty="0"/>
          </a:p>
        </p:txBody>
      </p:sp>
      <p:sp>
        <p:nvSpPr>
          <p:cNvPr id="32" name="Shape 10">
            <a:extLst>
              <a:ext uri="{FF2B5EF4-FFF2-40B4-BE49-F238E27FC236}">
                <a16:creationId xmlns:a16="http://schemas.microsoft.com/office/drawing/2014/main" id="{758EFC1A-B998-DF3C-3250-64F743D2A6AC}"/>
              </a:ext>
            </a:extLst>
          </p:cNvPr>
          <p:cNvSpPr/>
          <p:nvPr/>
        </p:nvSpPr>
        <p:spPr>
          <a:xfrm>
            <a:off x="643632" y="3292674"/>
            <a:ext cx="11064395" cy="1270000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 sz="1500"/>
          </a:p>
        </p:txBody>
      </p:sp>
      <p:sp>
        <p:nvSpPr>
          <p:cNvPr id="33" name="Text 11">
            <a:extLst>
              <a:ext uri="{FF2B5EF4-FFF2-40B4-BE49-F238E27FC236}">
                <a16:creationId xmlns:a16="http://schemas.microsoft.com/office/drawing/2014/main" id="{97E7172D-7C5D-DFB6-8248-5209BF8908D5}"/>
              </a:ext>
            </a:extLst>
          </p:cNvPr>
          <p:cNvSpPr/>
          <p:nvPr/>
        </p:nvSpPr>
        <p:spPr>
          <a:xfrm>
            <a:off x="2074637" y="3398243"/>
            <a:ext cx="3102637" cy="2647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83"/>
              </a:lnSpc>
            </a:pPr>
            <a:r>
              <a:rPr lang="en-US" sz="1292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ASTGCN</a:t>
            </a:r>
            <a:endParaRPr lang="en-US" sz="1292" dirty="0"/>
          </a:p>
        </p:txBody>
      </p:sp>
      <p:sp>
        <p:nvSpPr>
          <p:cNvPr id="34" name="Text 12">
            <a:extLst>
              <a:ext uri="{FF2B5EF4-FFF2-40B4-BE49-F238E27FC236}">
                <a16:creationId xmlns:a16="http://schemas.microsoft.com/office/drawing/2014/main" id="{D70F1044-3B1D-7EB3-73BD-F8F2DBAE78F3}"/>
              </a:ext>
            </a:extLst>
          </p:cNvPr>
          <p:cNvSpPr/>
          <p:nvPr/>
        </p:nvSpPr>
        <p:spPr>
          <a:xfrm>
            <a:off x="4223199" y="3414812"/>
            <a:ext cx="3097078" cy="7941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083"/>
              </a:lnSpc>
            </a:pPr>
            <a:r>
              <a:rPr lang="en-US" sz="1292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Introduces spatial and temporal attention mechanisms</a:t>
            </a:r>
            <a:endParaRPr lang="en-US" sz="1292" dirty="0"/>
          </a:p>
        </p:txBody>
      </p:sp>
      <p:sp>
        <p:nvSpPr>
          <p:cNvPr id="35" name="Text 13">
            <a:extLst>
              <a:ext uri="{FF2B5EF4-FFF2-40B4-BE49-F238E27FC236}">
                <a16:creationId xmlns:a16="http://schemas.microsoft.com/office/drawing/2014/main" id="{23B046DB-BE65-EC90-81C0-08A0C90F5715}"/>
              </a:ext>
            </a:extLst>
          </p:cNvPr>
          <p:cNvSpPr/>
          <p:nvPr/>
        </p:nvSpPr>
        <p:spPr>
          <a:xfrm>
            <a:off x="7709540" y="3429000"/>
            <a:ext cx="3102637" cy="10588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083"/>
              </a:lnSpc>
            </a:pPr>
            <a:r>
              <a:rPr lang="en-US" sz="1292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Enables focus on critical nodes and important time steps for better forecasting</a:t>
            </a:r>
            <a:endParaRPr lang="en-US" sz="1292" dirty="0"/>
          </a:p>
        </p:txBody>
      </p:sp>
      <p:sp>
        <p:nvSpPr>
          <p:cNvPr id="36" name="Shape 14">
            <a:extLst>
              <a:ext uri="{FF2B5EF4-FFF2-40B4-BE49-F238E27FC236}">
                <a16:creationId xmlns:a16="http://schemas.microsoft.com/office/drawing/2014/main" id="{DC8804D5-1CF3-3C31-58CF-9F580F54C90E}"/>
              </a:ext>
            </a:extLst>
          </p:cNvPr>
          <p:cNvSpPr/>
          <p:nvPr/>
        </p:nvSpPr>
        <p:spPr>
          <a:xfrm>
            <a:off x="643632" y="4562675"/>
            <a:ext cx="11064395" cy="153471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 sz="1500"/>
          </a:p>
        </p:txBody>
      </p:sp>
      <p:sp>
        <p:nvSpPr>
          <p:cNvPr id="37" name="Text 15">
            <a:extLst>
              <a:ext uri="{FF2B5EF4-FFF2-40B4-BE49-F238E27FC236}">
                <a16:creationId xmlns:a16="http://schemas.microsoft.com/office/drawing/2014/main" id="{DF6A1349-BB3C-2052-8EE9-2CA7EFCE3979}"/>
              </a:ext>
            </a:extLst>
          </p:cNvPr>
          <p:cNvSpPr/>
          <p:nvPr/>
        </p:nvSpPr>
        <p:spPr>
          <a:xfrm>
            <a:off x="2074637" y="4668243"/>
            <a:ext cx="3102637" cy="2647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83"/>
              </a:lnSpc>
            </a:pPr>
            <a:r>
              <a:rPr lang="en-US" sz="1292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STDGAT</a:t>
            </a:r>
            <a:endParaRPr lang="en-US" sz="1292" dirty="0"/>
          </a:p>
        </p:txBody>
      </p:sp>
      <p:sp>
        <p:nvSpPr>
          <p:cNvPr id="38" name="Text 16">
            <a:extLst>
              <a:ext uri="{FF2B5EF4-FFF2-40B4-BE49-F238E27FC236}">
                <a16:creationId xmlns:a16="http://schemas.microsoft.com/office/drawing/2014/main" id="{586574E2-14FC-87C4-624A-A558D31BB312}"/>
              </a:ext>
            </a:extLst>
          </p:cNvPr>
          <p:cNvSpPr/>
          <p:nvPr/>
        </p:nvSpPr>
        <p:spPr>
          <a:xfrm>
            <a:off x="4223199" y="4684812"/>
            <a:ext cx="3097078" cy="7941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083"/>
              </a:lnSpc>
            </a:pPr>
            <a:r>
              <a:rPr lang="en-US" sz="1292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Adapts graph structures dynamically during inference</a:t>
            </a:r>
            <a:endParaRPr lang="en-US" sz="1292" dirty="0"/>
          </a:p>
        </p:txBody>
      </p:sp>
      <p:sp>
        <p:nvSpPr>
          <p:cNvPr id="39" name="Text 17">
            <a:extLst>
              <a:ext uri="{FF2B5EF4-FFF2-40B4-BE49-F238E27FC236}">
                <a16:creationId xmlns:a16="http://schemas.microsoft.com/office/drawing/2014/main" id="{CF1E150A-D1F7-30F9-4E8A-AB358F37F685}"/>
              </a:ext>
            </a:extLst>
          </p:cNvPr>
          <p:cNvSpPr/>
          <p:nvPr/>
        </p:nvSpPr>
        <p:spPr>
          <a:xfrm>
            <a:off x="7709540" y="4649390"/>
            <a:ext cx="3102637" cy="13235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083"/>
              </a:lnSpc>
            </a:pPr>
            <a:r>
              <a:rPr lang="en-US" sz="1292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Provides better resilience against real-world events like accidents or weather changes</a:t>
            </a:r>
            <a:endParaRPr lang="en-US" sz="1292" dirty="0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0E075D55-6B73-1101-CC02-8F59ABE481E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488625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646"/>
    </mc:Choice>
    <mc:Fallback xmlns="">
      <p:transition spd="slow" advTm="426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 0" descr="preencoded.png">
            <a:extLst>
              <a:ext uri="{FF2B5EF4-FFF2-40B4-BE49-F238E27FC236}">
                <a16:creationId xmlns:a16="http://schemas.microsoft.com/office/drawing/2014/main" id="{D9A274B4-E96B-0D77-4EB4-7B62E7FAB5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2043212"/>
          </a:xfrm>
          <a:prstGeom prst="rect">
            <a:avLst/>
          </a:prstGeom>
        </p:spPr>
      </p:pic>
      <p:sp>
        <p:nvSpPr>
          <p:cNvPr id="18" name="Text 0">
            <a:extLst>
              <a:ext uri="{FF2B5EF4-FFF2-40B4-BE49-F238E27FC236}">
                <a16:creationId xmlns:a16="http://schemas.microsoft.com/office/drawing/2014/main" id="{8C555E4D-1516-B409-C07F-A7CBE4DE0CA5}"/>
              </a:ext>
            </a:extLst>
          </p:cNvPr>
          <p:cNvSpPr/>
          <p:nvPr/>
        </p:nvSpPr>
        <p:spPr>
          <a:xfrm>
            <a:off x="635595" y="2674044"/>
            <a:ext cx="7965381" cy="5107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000"/>
              </a:lnSpc>
            </a:pPr>
            <a:r>
              <a:rPr lang="en-US" sz="3208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Real-World Industry Applications of GNNs</a:t>
            </a:r>
            <a:endParaRPr lang="en-US" sz="3208" dirty="0"/>
          </a:p>
        </p:txBody>
      </p:sp>
      <p:pic>
        <p:nvPicPr>
          <p:cNvPr id="19" name="Image 1" descr="preencoded.png">
            <a:extLst>
              <a:ext uri="{FF2B5EF4-FFF2-40B4-BE49-F238E27FC236}">
                <a16:creationId xmlns:a16="http://schemas.microsoft.com/office/drawing/2014/main" id="{D5D1D2EC-02E1-5D66-B367-93E8B6ED17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5595" y="3458568"/>
            <a:ext cx="408583" cy="408583"/>
          </a:xfrm>
          <a:prstGeom prst="rect">
            <a:avLst/>
          </a:prstGeom>
        </p:spPr>
      </p:pic>
      <p:sp>
        <p:nvSpPr>
          <p:cNvPr id="20" name="Text 1">
            <a:extLst>
              <a:ext uri="{FF2B5EF4-FFF2-40B4-BE49-F238E27FC236}">
                <a16:creationId xmlns:a16="http://schemas.microsoft.com/office/drawing/2014/main" id="{CD937D50-3D18-5E9A-257D-461BB208A458}"/>
              </a:ext>
            </a:extLst>
          </p:cNvPr>
          <p:cNvSpPr/>
          <p:nvPr/>
        </p:nvSpPr>
        <p:spPr>
          <a:xfrm>
            <a:off x="1207592" y="3527028"/>
            <a:ext cx="2004913" cy="2552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00"/>
              </a:lnSpc>
            </a:pPr>
            <a:r>
              <a:rPr lang="en-US" sz="1583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Google Maps</a:t>
            </a:r>
            <a:endParaRPr lang="en-US" sz="1583" dirty="0"/>
          </a:p>
        </p:txBody>
      </p:sp>
      <p:sp>
        <p:nvSpPr>
          <p:cNvPr id="21" name="Text 2">
            <a:extLst>
              <a:ext uri="{FF2B5EF4-FFF2-40B4-BE49-F238E27FC236}">
                <a16:creationId xmlns:a16="http://schemas.microsoft.com/office/drawing/2014/main" id="{678F42C7-83A3-F678-1D33-7EDE35D7D17E}"/>
              </a:ext>
            </a:extLst>
          </p:cNvPr>
          <p:cNvSpPr/>
          <p:nvPr/>
        </p:nvSpPr>
        <p:spPr>
          <a:xfrm>
            <a:off x="1207592" y="3880346"/>
            <a:ext cx="2004913" cy="20915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042"/>
              </a:lnSpc>
            </a:pPr>
            <a:r>
              <a:rPr lang="en-US" sz="12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Utilizes graph-based predictive models to deliver real-time traffic updates and dynamically recommend optimal routes based on current and anticipated traffic patterns.</a:t>
            </a:r>
            <a:endParaRPr lang="en-US" sz="1250" dirty="0"/>
          </a:p>
        </p:txBody>
      </p:sp>
      <p:pic>
        <p:nvPicPr>
          <p:cNvPr id="22" name="Image 2" descr="preencoded.png">
            <a:extLst>
              <a:ext uri="{FF2B5EF4-FFF2-40B4-BE49-F238E27FC236}">
                <a16:creationId xmlns:a16="http://schemas.microsoft.com/office/drawing/2014/main" id="{68BA8BF2-0CD2-5DE2-20E0-790766B2B3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16796" y="3458568"/>
            <a:ext cx="408583" cy="408583"/>
          </a:xfrm>
          <a:prstGeom prst="rect">
            <a:avLst/>
          </a:prstGeom>
        </p:spPr>
      </p:pic>
      <p:sp>
        <p:nvSpPr>
          <p:cNvPr id="23" name="Text 3">
            <a:extLst>
              <a:ext uri="{FF2B5EF4-FFF2-40B4-BE49-F238E27FC236}">
                <a16:creationId xmlns:a16="http://schemas.microsoft.com/office/drawing/2014/main" id="{3CD461F8-5DF8-E321-3953-7BA88C46920F}"/>
              </a:ext>
            </a:extLst>
          </p:cNvPr>
          <p:cNvSpPr/>
          <p:nvPr/>
        </p:nvSpPr>
        <p:spPr>
          <a:xfrm>
            <a:off x="3988793" y="3527028"/>
            <a:ext cx="2005013" cy="2552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00"/>
              </a:lnSpc>
            </a:pPr>
            <a:r>
              <a:rPr lang="en-US" sz="1583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Uber's DeepETA</a:t>
            </a:r>
            <a:endParaRPr lang="en-US" sz="1583" dirty="0"/>
          </a:p>
        </p:txBody>
      </p:sp>
      <p:sp>
        <p:nvSpPr>
          <p:cNvPr id="24" name="Text 4">
            <a:extLst>
              <a:ext uri="{FF2B5EF4-FFF2-40B4-BE49-F238E27FC236}">
                <a16:creationId xmlns:a16="http://schemas.microsoft.com/office/drawing/2014/main" id="{D8014E08-5718-AD57-8358-9444F2622EE1}"/>
              </a:ext>
            </a:extLst>
          </p:cNvPr>
          <p:cNvSpPr/>
          <p:nvPr/>
        </p:nvSpPr>
        <p:spPr>
          <a:xfrm>
            <a:off x="3988793" y="3880346"/>
            <a:ext cx="2005013" cy="20915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042"/>
              </a:lnSpc>
            </a:pPr>
            <a:r>
              <a:rPr lang="en-US" sz="12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Applies graph modeling techniques to provide more accurate and reliable estimated times of arrival for rideshare customers across complex urban environments.</a:t>
            </a:r>
            <a:endParaRPr lang="en-US" sz="1250" dirty="0"/>
          </a:p>
        </p:txBody>
      </p:sp>
      <p:pic>
        <p:nvPicPr>
          <p:cNvPr id="25" name="Image 3" descr="preencoded.png">
            <a:extLst>
              <a:ext uri="{FF2B5EF4-FFF2-40B4-BE49-F238E27FC236}">
                <a16:creationId xmlns:a16="http://schemas.microsoft.com/office/drawing/2014/main" id="{4CA75D8D-841E-F9E0-19B7-1AE02C1BF1E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98096" y="3458568"/>
            <a:ext cx="408583" cy="408583"/>
          </a:xfrm>
          <a:prstGeom prst="rect">
            <a:avLst/>
          </a:prstGeom>
        </p:spPr>
      </p:pic>
      <p:sp>
        <p:nvSpPr>
          <p:cNvPr id="26" name="Text 5">
            <a:extLst>
              <a:ext uri="{FF2B5EF4-FFF2-40B4-BE49-F238E27FC236}">
                <a16:creationId xmlns:a16="http://schemas.microsoft.com/office/drawing/2014/main" id="{62C0CD5A-2CCA-91C2-9BBA-1F4EC4C6DDD9}"/>
              </a:ext>
            </a:extLst>
          </p:cNvPr>
          <p:cNvSpPr/>
          <p:nvPr/>
        </p:nvSpPr>
        <p:spPr>
          <a:xfrm>
            <a:off x="6770093" y="3527028"/>
            <a:ext cx="2005013" cy="5105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000"/>
              </a:lnSpc>
            </a:pPr>
            <a:r>
              <a:rPr lang="en-US" sz="1583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Singapore's Smart Mobility 2030</a:t>
            </a:r>
            <a:endParaRPr lang="en-US" sz="1583" dirty="0"/>
          </a:p>
        </p:txBody>
      </p:sp>
      <p:sp>
        <p:nvSpPr>
          <p:cNvPr id="27" name="Text 6">
            <a:extLst>
              <a:ext uri="{FF2B5EF4-FFF2-40B4-BE49-F238E27FC236}">
                <a16:creationId xmlns:a16="http://schemas.microsoft.com/office/drawing/2014/main" id="{A042EF66-232F-2AE5-6053-086B3B48AD4B}"/>
              </a:ext>
            </a:extLst>
          </p:cNvPr>
          <p:cNvSpPr/>
          <p:nvPr/>
        </p:nvSpPr>
        <p:spPr>
          <a:xfrm>
            <a:off x="6770093" y="4135636"/>
            <a:ext cx="2005013" cy="18300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042"/>
              </a:lnSpc>
            </a:pPr>
            <a:r>
              <a:rPr lang="en-US" sz="12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Integrates predictive analytics from large-scale traffic sensors and intelligent systems to adaptively control traffic signals and reduce congestion.</a:t>
            </a:r>
            <a:endParaRPr lang="en-US" sz="1250" dirty="0"/>
          </a:p>
        </p:txBody>
      </p:sp>
      <p:pic>
        <p:nvPicPr>
          <p:cNvPr id="28" name="Image 4" descr="preencoded.png">
            <a:extLst>
              <a:ext uri="{FF2B5EF4-FFF2-40B4-BE49-F238E27FC236}">
                <a16:creationId xmlns:a16="http://schemas.microsoft.com/office/drawing/2014/main" id="{4F5E7DF0-8AC0-3953-422C-7A706A77FC5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79396" y="3458568"/>
            <a:ext cx="408583" cy="408583"/>
          </a:xfrm>
          <a:prstGeom prst="rect">
            <a:avLst/>
          </a:prstGeom>
        </p:spPr>
      </p:pic>
      <p:sp>
        <p:nvSpPr>
          <p:cNvPr id="29" name="Text 7">
            <a:extLst>
              <a:ext uri="{FF2B5EF4-FFF2-40B4-BE49-F238E27FC236}">
                <a16:creationId xmlns:a16="http://schemas.microsoft.com/office/drawing/2014/main" id="{C044C8E2-CD64-6C81-DD7A-A8FC7BBA2FEF}"/>
              </a:ext>
            </a:extLst>
          </p:cNvPr>
          <p:cNvSpPr/>
          <p:nvPr/>
        </p:nvSpPr>
        <p:spPr>
          <a:xfrm>
            <a:off x="9551393" y="3527028"/>
            <a:ext cx="2005013" cy="5105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000"/>
              </a:lnSpc>
            </a:pPr>
            <a:r>
              <a:rPr lang="en-US" sz="1583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Autonomous Vehicles</a:t>
            </a:r>
            <a:endParaRPr lang="en-US" sz="1583" dirty="0"/>
          </a:p>
        </p:txBody>
      </p:sp>
      <p:sp>
        <p:nvSpPr>
          <p:cNvPr id="30" name="Text 8">
            <a:extLst>
              <a:ext uri="{FF2B5EF4-FFF2-40B4-BE49-F238E27FC236}">
                <a16:creationId xmlns:a16="http://schemas.microsoft.com/office/drawing/2014/main" id="{26ED7DF1-498E-5470-F8B8-8AF657023A27}"/>
              </a:ext>
            </a:extLst>
          </p:cNvPr>
          <p:cNvSpPr/>
          <p:nvPr/>
        </p:nvSpPr>
        <p:spPr>
          <a:xfrm>
            <a:off x="9551393" y="4135636"/>
            <a:ext cx="2005013" cy="20915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042"/>
              </a:lnSpc>
            </a:pPr>
            <a:r>
              <a:rPr lang="en-US" sz="12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Companies like Tesla and Waymo incorporate spatial-temporal modeling in autonomous vehicle systems to predict the future movements of surrounding traffic participants.</a:t>
            </a:r>
            <a:endParaRPr lang="en-US" sz="1250" dirty="0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2009E5B0-6C4C-6B33-5E4A-284A57EC887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446828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215"/>
    </mc:Choice>
    <mc:Fallback xmlns="">
      <p:transition spd="slow" advTm="432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0">
            <a:extLst>
              <a:ext uri="{FF2B5EF4-FFF2-40B4-BE49-F238E27FC236}">
                <a16:creationId xmlns:a16="http://schemas.microsoft.com/office/drawing/2014/main" id="{B7A12AC2-F68D-7A11-60F8-E591E03DFA85}"/>
              </a:ext>
            </a:extLst>
          </p:cNvPr>
          <p:cNvSpPr/>
          <p:nvPr/>
        </p:nvSpPr>
        <p:spPr>
          <a:xfrm>
            <a:off x="661492" y="552847"/>
            <a:ext cx="9208393" cy="531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167"/>
              </a:lnSpc>
            </a:pPr>
            <a:r>
              <a:rPr lang="en-US" sz="3333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Challenges and Limitations in Current Systems</a:t>
            </a:r>
            <a:endParaRPr lang="en-US" sz="3333" dirty="0"/>
          </a:p>
        </p:txBody>
      </p:sp>
      <p:sp>
        <p:nvSpPr>
          <p:cNvPr id="26" name="Text 1">
            <a:extLst>
              <a:ext uri="{FF2B5EF4-FFF2-40B4-BE49-F238E27FC236}">
                <a16:creationId xmlns:a16="http://schemas.microsoft.com/office/drawing/2014/main" id="{788B4200-D1D2-BD05-9B60-E47747E6DC36}"/>
              </a:ext>
            </a:extLst>
          </p:cNvPr>
          <p:cNvSpPr/>
          <p:nvPr/>
        </p:nvSpPr>
        <p:spPr>
          <a:xfrm>
            <a:off x="2002632" y="1716484"/>
            <a:ext cx="2126457" cy="265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>
              <a:lnSpc>
                <a:spcPts val="2083"/>
              </a:lnSpc>
            </a:pPr>
            <a:r>
              <a:rPr lang="en-US" sz="1667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Data Sparsity</a:t>
            </a:r>
            <a:endParaRPr lang="en-US" sz="1667" dirty="0"/>
          </a:p>
        </p:txBody>
      </p:sp>
      <p:sp>
        <p:nvSpPr>
          <p:cNvPr id="27" name="Text 2">
            <a:extLst>
              <a:ext uri="{FF2B5EF4-FFF2-40B4-BE49-F238E27FC236}">
                <a16:creationId xmlns:a16="http://schemas.microsoft.com/office/drawing/2014/main" id="{4C0B036B-0AE3-B07D-0DA2-2E1B8BFBC346}"/>
              </a:ext>
            </a:extLst>
          </p:cNvPr>
          <p:cNvSpPr/>
          <p:nvPr/>
        </p:nvSpPr>
        <p:spPr>
          <a:xfrm>
            <a:off x="661492" y="2084189"/>
            <a:ext cx="3467596" cy="13612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>
              <a:lnSpc>
                <a:spcPts val="2125"/>
              </a:lnSpc>
            </a:pPr>
            <a:r>
              <a:rPr lang="en-US" sz="1333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Data sparsity and incomplete sensor coverage in many regions limit the effectiveness of GNN-based models, requiring innovative techniques for missing data handling.</a:t>
            </a:r>
            <a:endParaRPr lang="en-US" sz="1333" dirty="0"/>
          </a:p>
        </p:txBody>
      </p:sp>
      <p:pic>
        <p:nvPicPr>
          <p:cNvPr id="28" name="Image 0" descr="preencoded.png">
            <a:extLst>
              <a:ext uri="{FF2B5EF4-FFF2-40B4-BE49-F238E27FC236}">
                <a16:creationId xmlns:a16="http://schemas.microsoft.com/office/drawing/2014/main" id="{F21C643F-3AEC-279A-4250-CDD7C23B92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4179" y="2153047"/>
            <a:ext cx="3423643" cy="3423643"/>
          </a:xfrm>
          <a:prstGeom prst="rect">
            <a:avLst/>
          </a:prstGeom>
        </p:spPr>
      </p:pic>
      <p:pic>
        <p:nvPicPr>
          <p:cNvPr id="29" name="Image 1" descr="preencoded.png">
            <a:extLst>
              <a:ext uri="{FF2B5EF4-FFF2-40B4-BE49-F238E27FC236}">
                <a16:creationId xmlns:a16="http://schemas.microsoft.com/office/drawing/2014/main" id="{41AFB8A2-60F1-10A2-3A6D-57A6A301CC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99236" y="3001467"/>
            <a:ext cx="254496" cy="318095"/>
          </a:xfrm>
          <a:prstGeom prst="rect">
            <a:avLst/>
          </a:prstGeom>
        </p:spPr>
      </p:pic>
      <p:sp>
        <p:nvSpPr>
          <p:cNvPr id="30" name="Text 3">
            <a:extLst>
              <a:ext uri="{FF2B5EF4-FFF2-40B4-BE49-F238E27FC236}">
                <a16:creationId xmlns:a16="http://schemas.microsoft.com/office/drawing/2014/main" id="{46DD207D-4810-D02A-8F8A-6F753A9A3D7E}"/>
              </a:ext>
            </a:extLst>
          </p:cNvPr>
          <p:cNvSpPr/>
          <p:nvPr/>
        </p:nvSpPr>
        <p:spPr>
          <a:xfrm>
            <a:off x="8062912" y="1424682"/>
            <a:ext cx="2126457" cy="265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83"/>
              </a:lnSpc>
            </a:pPr>
            <a:r>
              <a:rPr lang="en-US" sz="1667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Scalability</a:t>
            </a:r>
            <a:endParaRPr lang="en-US" sz="1667" dirty="0"/>
          </a:p>
        </p:txBody>
      </p:sp>
      <p:sp>
        <p:nvSpPr>
          <p:cNvPr id="31" name="Text 4">
            <a:extLst>
              <a:ext uri="{FF2B5EF4-FFF2-40B4-BE49-F238E27FC236}">
                <a16:creationId xmlns:a16="http://schemas.microsoft.com/office/drawing/2014/main" id="{7C6FC491-08DA-791D-CD1C-D608DA763325}"/>
              </a:ext>
            </a:extLst>
          </p:cNvPr>
          <p:cNvSpPr/>
          <p:nvPr/>
        </p:nvSpPr>
        <p:spPr>
          <a:xfrm>
            <a:off x="8062913" y="1792387"/>
            <a:ext cx="3467596" cy="1089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125"/>
              </a:lnSpc>
            </a:pPr>
            <a:r>
              <a:rPr lang="en-US" sz="1333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Training GNNs on large-scale city traffic networks presents significant scalability challenges due to high memory and computational resource requirements.</a:t>
            </a:r>
            <a:endParaRPr lang="en-US" sz="1333" dirty="0"/>
          </a:p>
        </p:txBody>
      </p:sp>
      <p:pic>
        <p:nvPicPr>
          <p:cNvPr id="32" name="Image 2" descr="preencoded.png">
            <a:extLst>
              <a:ext uri="{FF2B5EF4-FFF2-40B4-BE49-F238E27FC236}">
                <a16:creationId xmlns:a16="http://schemas.microsoft.com/office/drawing/2014/main" id="{C8293B25-D5E6-D6C8-D265-DDCBC3C406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84179" y="2153047"/>
            <a:ext cx="3423643" cy="3423643"/>
          </a:xfrm>
          <a:prstGeom prst="rect">
            <a:avLst/>
          </a:prstGeom>
        </p:spPr>
      </p:pic>
      <p:pic>
        <p:nvPicPr>
          <p:cNvPr id="33" name="Image 3" descr="preencoded.png">
            <a:extLst>
              <a:ext uri="{FF2B5EF4-FFF2-40B4-BE49-F238E27FC236}">
                <a16:creationId xmlns:a16="http://schemas.microsoft.com/office/drawing/2014/main" id="{5238C11B-C3FF-7B0E-DC65-F65F0B2FCBD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38987" y="2566094"/>
            <a:ext cx="254496" cy="318095"/>
          </a:xfrm>
          <a:prstGeom prst="rect">
            <a:avLst/>
          </a:prstGeom>
        </p:spPr>
      </p:pic>
      <p:sp>
        <p:nvSpPr>
          <p:cNvPr id="34" name="Text 5">
            <a:extLst>
              <a:ext uri="{FF2B5EF4-FFF2-40B4-BE49-F238E27FC236}">
                <a16:creationId xmlns:a16="http://schemas.microsoft.com/office/drawing/2014/main" id="{B2349B38-D1F5-BFAB-CD5F-FDF18CE9DEF3}"/>
              </a:ext>
            </a:extLst>
          </p:cNvPr>
          <p:cNvSpPr/>
          <p:nvPr/>
        </p:nvSpPr>
        <p:spPr>
          <a:xfrm>
            <a:off x="8148043" y="3136504"/>
            <a:ext cx="2546548" cy="265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83"/>
              </a:lnSpc>
            </a:pPr>
            <a:r>
              <a:rPr lang="en-US" sz="1667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Static Graph Assumptions</a:t>
            </a:r>
            <a:endParaRPr lang="en-US" sz="1667" dirty="0"/>
          </a:p>
        </p:txBody>
      </p:sp>
      <p:sp>
        <p:nvSpPr>
          <p:cNvPr id="35" name="Text 6">
            <a:extLst>
              <a:ext uri="{FF2B5EF4-FFF2-40B4-BE49-F238E27FC236}">
                <a16:creationId xmlns:a16="http://schemas.microsoft.com/office/drawing/2014/main" id="{D88B0B52-58B5-93A5-930A-52DA10029C8C}"/>
              </a:ext>
            </a:extLst>
          </p:cNvPr>
          <p:cNvSpPr/>
          <p:nvPr/>
        </p:nvSpPr>
        <p:spPr>
          <a:xfrm>
            <a:off x="8148042" y="3504208"/>
            <a:ext cx="3382467" cy="1089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125"/>
              </a:lnSpc>
            </a:pPr>
            <a:r>
              <a:rPr lang="en-US" sz="1333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Static graph assumptions in many current models reduce their ability to adapt to sudden changes such as accidents or weather disruptions in real time.</a:t>
            </a:r>
            <a:endParaRPr lang="en-US" sz="1333" dirty="0"/>
          </a:p>
        </p:txBody>
      </p:sp>
      <p:pic>
        <p:nvPicPr>
          <p:cNvPr id="36" name="Image 4" descr="preencoded.png">
            <a:extLst>
              <a:ext uri="{FF2B5EF4-FFF2-40B4-BE49-F238E27FC236}">
                <a16:creationId xmlns:a16="http://schemas.microsoft.com/office/drawing/2014/main" id="{3D2BAF00-F0FF-2027-F902-41D17525C3B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84179" y="2153047"/>
            <a:ext cx="3423643" cy="3423643"/>
          </a:xfrm>
          <a:prstGeom prst="rect">
            <a:avLst/>
          </a:prstGeom>
        </p:spPr>
      </p:pic>
      <p:pic>
        <p:nvPicPr>
          <p:cNvPr id="37" name="Image 5" descr="preencoded.png">
            <a:extLst>
              <a:ext uri="{FF2B5EF4-FFF2-40B4-BE49-F238E27FC236}">
                <a16:creationId xmlns:a16="http://schemas.microsoft.com/office/drawing/2014/main" id="{6FA691AD-F04C-B640-5FDA-03B279AB9CE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66968" y="3705820"/>
            <a:ext cx="254496" cy="318095"/>
          </a:xfrm>
          <a:prstGeom prst="rect">
            <a:avLst/>
          </a:prstGeom>
        </p:spPr>
      </p:pic>
      <p:sp>
        <p:nvSpPr>
          <p:cNvPr id="38" name="Text 7">
            <a:extLst>
              <a:ext uri="{FF2B5EF4-FFF2-40B4-BE49-F238E27FC236}">
                <a16:creationId xmlns:a16="http://schemas.microsoft.com/office/drawing/2014/main" id="{3ED44C7D-0F91-F64E-3164-EEA739A13371}"/>
              </a:ext>
            </a:extLst>
          </p:cNvPr>
          <p:cNvSpPr/>
          <p:nvPr/>
        </p:nvSpPr>
        <p:spPr>
          <a:xfrm>
            <a:off x="8062912" y="4848324"/>
            <a:ext cx="2126457" cy="265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83"/>
              </a:lnSpc>
            </a:pPr>
            <a:r>
              <a:rPr lang="en-US" sz="1667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Interpretability</a:t>
            </a:r>
            <a:endParaRPr lang="en-US" sz="1667" dirty="0"/>
          </a:p>
        </p:txBody>
      </p:sp>
      <p:sp>
        <p:nvSpPr>
          <p:cNvPr id="39" name="Text 8">
            <a:extLst>
              <a:ext uri="{FF2B5EF4-FFF2-40B4-BE49-F238E27FC236}">
                <a16:creationId xmlns:a16="http://schemas.microsoft.com/office/drawing/2014/main" id="{9EE066C0-AE25-66C1-2FF6-B39EC99E82A3}"/>
              </a:ext>
            </a:extLst>
          </p:cNvPr>
          <p:cNvSpPr/>
          <p:nvPr/>
        </p:nvSpPr>
        <p:spPr>
          <a:xfrm>
            <a:off x="8062913" y="5216029"/>
            <a:ext cx="3467596" cy="1089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125"/>
              </a:lnSpc>
            </a:pPr>
            <a:r>
              <a:rPr lang="en-US" sz="1333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GNN models often lack interpretability, making it difficult to understand why certain traffic predictions are made, raising trust and accountability concerns.</a:t>
            </a:r>
            <a:endParaRPr lang="en-US" sz="1333" dirty="0"/>
          </a:p>
        </p:txBody>
      </p:sp>
      <p:pic>
        <p:nvPicPr>
          <p:cNvPr id="40" name="Image 6" descr="preencoded.png">
            <a:extLst>
              <a:ext uri="{FF2B5EF4-FFF2-40B4-BE49-F238E27FC236}">
                <a16:creationId xmlns:a16="http://schemas.microsoft.com/office/drawing/2014/main" id="{7E90CE50-C9BA-F5C8-B101-B5DA8B36624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384179" y="2153047"/>
            <a:ext cx="3423643" cy="3423643"/>
          </a:xfrm>
          <a:prstGeom prst="rect">
            <a:avLst/>
          </a:prstGeom>
        </p:spPr>
      </p:pic>
      <p:pic>
        <p:nvPicPr>
          <p:cNvPr id="41" name="Image 7" descr="preencoded.png">
            <a:extLst>
              <a:ext uri="{FF2B5EF4-FFF2-40B4-BE49-F238E27FC236}">
                <a16:creationId xmlns:a16="http://schemas.microsoft.com/office/drawing/2014/main" id="{20692EF1-68D6-4023-6DBF-5E31D3304FA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338987" y="4845447"/>
            <a:ext cx="254496" cy="318095"/>
          </a:xfrm>
          <a:prstGeom prst="rect">
            <a:avLst/>
          </a:prstGeom>
        </p:spPr>
      </p:pic>
      <p:sp>
        <p:nvSpPr>
          <p:cNvPr id="42" name="Text 9">
            <a:extLst>
              <a:ext uri="{FF2B5EF4-FFF2-40B4-BE49-F238E27FC236}">
                <a16:creationId xmlns:a16="http://schemas.microsoft.com/office/drawing/2014/main" id="{1578949C-F088-73A3-3234-A280C7FA1E1D}"/>
              </a:ext>
            </a:extLst>
          </p:cNvPr>
          <p:cNvSpPr/>
          <p:nvPr/>
        </p:nvSpPr>
        <p:spPr>
          <a:xfrm>
            <a:off x="2002632" y="4284167"/>
            <a:ext cx="2126457" cy="265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>
              <a:lnSpc>
                <a:spcPts val="2083"/>
              </a:lnSpc>
            </a:pPr>
            <a:r>
              <a:rPr lang="en-US" sz="1667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Privacy Concerns</a:t>
            </a:r>
            <a:endParaRPr lang="en-US" sz="1667" dirty="0"/>
          </a:p>
        </p:txBody>
      </p:sp>
      <p:sp>
        <p:nvSpPr>
          <p:cNvPr id="43" name="Text 10">
            <a:extLst>
              <a:ext uri="{FF2B5EF4-FFF2-40B4-BE49-F238E27FC236}">
                <a16:creationId xmlns:a16="http://schemas.microsoft.com/office/drawing/2014/main" id="{389D86DC-41C7-FA7A-5050-42DFD8ACD48B}"/>
              </a:ext>
            </a:extLst>
          </p:cNvPr>
          <p:cNvSpPr/>
          <p:nvPr/>
        </p:nvSpPr>
        <p:spPr>
          <a:xfrm>
            <a:off x="661492" y="4651871"/>
            <a:ext cx="3467596" cy="13612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>
              <a:lnSpc>
                <a:spcPts val="2125"/>
              </a:lnSpc>
            </a:pPr>
            <a:r>
              <a:rPr lang="en-US" sz="1333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Privacy issues emerge when collecting location and traffic data from personal mobile devices, necessitating the development of privacy-preserving learning frameworks like federated learning.</a:t>
            </a:r>
            <a:endParaRPr lang="en-US" sz="1333" dirty="0"/>
          </a:p>
        </p:txBody>
      </p:sp>
      <p:pic>
        <p:nvPicPr>
          <p:cNvPr id="44" name="Image 8" descr="preencoded.png">
            <a:extLst>
              <a:ext uri="{FF2B5EF4-FFF2-40B4-BE49-F238E27FC236}">
                <a16:creationId xmlns:a16="http://schemas.microsoft.com/office/drawing/2014/main" id="{D7CC2545-4851-288A-A88C-14AFBA0AAAD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384179" y="2153047"/>
            <a:ext cx="3423643" cy="3423643"/>
          </a:xfrm>
          <a:prstGeom prst="rect">
            <a:avLst/>
          </a:prstGeom>
        </p:spPr>
      </p:pic>
      <p:pic>
        <p:nvPicPr>
          <p:cNvPr id="45" name="Image 9" descr="preencoded.png">
            <a:extLst>
              <a:ext uri="{FF2B5EF4-FFF2-40B4-BE49-F238E27FC236}">
                <a16:creationId xmlns:a16="http://schemas.microsoft.com/office/drawing/2014/main" id="{D23F25CB-1109-71EC-37D6-93DA037D93D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999236" y="4410075"/>
            <a:ext cx="254496" cy="318095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0554EEC5-DB79-C63F-0E93-E260214F0BB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5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900140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782"/>
    </mc:Choice>
    <mc:Fallback xmlns="">
      <p:transition spd="slow" advTm="457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0">
            <a:extLst>
              <a:ext uri="{FF2B5EF4-FFF2-40B4-BE49-F238E27FC236}">
                <a16:creationId xmlns:a16="http://schemas.microsoft.com/office/drawing/2014/main" id="{9B7789CF-16DC-4EA3-ED2B-AF89108621D1}"/>
              </a:ext>
            </a:extLst>
          </p:cNvPr>
          <p:cNvSpPr/>
          <p:nvPr/>
        </p:nvSpPr>
        <p:spPr>
          <a:xfrm>
            <a:off x="661492" y="553442"/>
            <a:ext cx="8277027" cy="4430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458"/>
              </a:lnSpc>
            </a:pPr>
            <a:r>
              <a:rPr lang="en-US" sz="275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Future Directions for Traffic Prediction with GNNs</a:t>
            </a:r>
            <a:endParaRPr lang="en-US" sz="2750" dirty="0"/>
          </a:p>
        </p:txBody>
      </p:sp>
      <p:pic>
        <p:nvPicPr>
          <p:cNvPr id="21" name="Image 0" descr="preencoded.png">
            <a:extLst>
              <a:ext uri="{FF2B5EF4-FFF2-40B4-BE49-F238E27FC236}">
                <a16:creationId xmlns:a16="http://schemas.microsoft.com/office/drawing/2014/main" id="{7A5E824A-A489-7C5E-318C-0D36DDD57B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492" y="1279922"/>
            <a:ext cx="708819" cy="850603"/>
          </a:xfrm>
          <a:prstGeom prst="rect">
            <a:avLst/>
          </a:prstGeom>
        </p:spPr>
      </p:pic>
      <p:sp>
        <p:nvSpPr>
          <p:cNvPr id="22" name="Text 1">
            <a:extLst>
              <a:ext uri="{FF2B5EF4-FFF2-40B4-BE49-F238E27FC236}">
                <a16:creationId xmlns:a16="http://schemas.microsoft.com/office/drawing/2014/main" id="{4147D7F9-BA57-81AC-11A1-9A08E3869740}"/>
              </a:ext>
            </a:extLst>
          </p:cNvPr>
          <p:cNvSpPr/>
          <p:nvPr/>
        </p:nvSpPr>
        <p:spPr>
          <a:xfrm>
            <a:off x="1582936" y="1421607"/>
            <a:ext cx="2075954" cy="221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708"/>
              </a:lnSpc>
            </a:pPr>
            <a:r>
              <a:rPr lang="en-US" sz="1375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Dynamic Graph Learning</a:t>
            </a:r>
            <a:endParaRPr lang="en-US" sz="1375" dirty="0"/>
          </a:p>
        </p:txBody>
      </p:sp>
      <p:sp>
        <p:nvSpPr>
          <p:cNvPr id="23" name="Text 2">
            <a:extLst>
              <a:ext uri="{FF2B5EF4-FFF2-40B4-BE49-F238E27FC236}">
                <a16:creationId xmlns:a16="http://schemas.microsoft.com/office/drawing/2014/main" id="{9E7142CE-F024-DB19-A870-C60A721F674A}"/>
              </a:ext>
            </a:extLst>
          </p:cNvPr>
          <p:cNvSpPr/>
          <p:nvPr/>
        </p:nvSpPr>
        <p:spPr>
          <a:xfrm>
            <a:off x="1582936" y="1728094"/>
            <a:ext cx="9947573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750"/>
              </a:lnSpc>
            </a:pPr>
            <a:r>
              <a:rPr lang="en-US" sz="1083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Dynamic graph learning approaches will allow traffic models to update the graph structure in real time based on evolving traffic events and conditions.</a:t>
            </a:r>
            <a:endParaRPr lang="en-US" sz="1083" dirty="0"/>
          </a:p>
        </p:txBody>
      </p:sp>
      <p:pic>
        <p:nvPicPr>
          <p:cNvPr id="24" name="Image 1" descr="preencoded.png">
            <a:extLst>
              <a:ext uri="{FF2B5EF4-FFF2-40B4-BE49-F238E27FC236}">
                <a16:creationId xmlns:a16="http://schemas.microsoft.com/office/drawing/2014/main" id="{7764D663-0946-46CB-C71D-97D4B111C0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1492" y="2130524"/>
            <a:ext cx="708819" cy="1043483"/>
          </a:xfrm>
          <a:prstGeom prst="rect">
            <a:avLst/>
          </a:prstGeom>
        </p:spPr>
      </p:pic>
      <p:sp>
        <p:nvSpPr>
          <p:cNvPr id="25" name="Text 3">
            <a:extLst>
              <a:ext uri="{FF2B5EF4-FFF2-40B4-BE49-F238E27FC236}">
                <a16:creationId xmlns:a16="http://schemas.microsoft.com/office/drawing/2014/main" id="{24E519DE-50B8-D6B4-C011-46558DE5737F}"/>
              </a:ext>
            </a:extLst>
          </p:cNvPr>
          <p:cNvSpPr/>
          <p:nvPr/>
        </p:nvSpPr>
        <p:spPr>
          <a:xfrm>
            <a:off x="1582936" y="2272209"/>
            <a:ext cx="1772047" cy="221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708"/>
              </a:lnSpc>
            </a:pPr>
            <a:r>
              <a:rPr lang="en-US" sz="1375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Federated Learning</a:t>
            </a:r>
            <a:endParaRPr lang="en-US" sz="1375" dirty="0"/>
          </a:p>
        </p:txBody>
      </p:sp>
      <p:sp>
        <p:nvSpPr>
          <p:cNvPr id="26" name="Text 4">
            <a:extLst>
              <a:ext uri="{FF2B5EF4-FFF2-40B4-BE49-F238E27FC236}">
                <a16:creationId xmlns:a16="http://schemas.microsoft.com/office/drawing/2014/main" id="{C017C34C-B073-D61F-83FB-8CADC03CFDCA}"/>
              </a:ext>
            </a:extLst>
          </p:cNvPr>
          <p:cNvSpPr/>
          <p:nvPr/>
        </p:nvSpPr>
        <p:spPr>
          <a:xfrm>
            <a:off x="1582936" y="2578695"/>
            <a:ext cx="9947573" cy="4536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750"/>
              </a:lnSpc>
            </a:pPr>
            <a:r>
              <a:rPr lang="en-US" sz="1083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Federated learning techniques will enable the development of collaborative traffic prediction models without the need to centralize sensitive location data.</a:t>
            </a:r>
            <a:endParaRPr lang="en-US" sz="1083" dirty="0"/>
          </a:p>
        </p:txBody>
      </p:sp>
      <p:pic>
        <p:nvPicPr>
          <p:cNvPr id="27" name="Image 2" descr="preencoded.png">
            <a:extLst>
              <a:ext uri="{FF2B5EF4-FFF2-40B4-BE49-F238E27FC236}">
                <a16:creationId xmlns:a16="http://schemas.microsoft.com/office/drawing/2014/main" id="{6B46F3AC-C555-074D-0AA9-7197594360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1492" y="3174008"/>
            <a:ext cx="708819" cy="1043483"/>
          </a:xfrm>
          <a:prstGeom prst="rect">
            <a:avLst/>
          </a:prstGeom>
        </p:spPr>
      </p:pic>
      <p:sp>
        <p:nvSpPr>
          <p:cNvPr id="28" name="Text 5">
            <a:extLst>
              <a:ext uri="{FF2B5EF4-FFF2-40B4-BE49-F238E27FC236}">
                <a16:creationId xmlns:a16="http://schemas.microsoft.com/office/drawing/2014/main" id="{F9095AC8-082C-68C8-79DD-04BD194AAC8A}"/>
              </a:ext>
            </a:extLst>
          </p:cNvPr>
          <p:cNvSpPr/>
          <p:nvPr/>
        </p:nvSpPr>
        <p:spPr>
          <a:xfrm>
            <a:off x="1582936" y="3315693"/>
            <a:ext cx="1772047" cy="221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708"/>
              </a:lnSpc>
            </a:pPr>
            <a:r>
              <a:rPr lang="en-US" sz="1375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Multimodal GNNs</a:t>
            </a:r>
            <a:endParaRPr lang="en-US" sz="1375" dirty="0"/>
          </a:p>
        </p:txBody>
      </p:sp>
      <p:sp>
        <p:nvSpPr>
          <p:cNvPr id="29" name="Text 6">
            <a:extLst>
              <a:ext uri="{FF2B5EF4-FFF2-40B4-BE49-F238E27FC236}">
                <a16:creationId xmlns:a16="http://schemas.microsoft.com/office/drawing/2014/main" id="{7B738302-8F49-9216-361C-0D1C8673CB96}"/>
              </a:ext>
            </a:extLst>
          </p:cNvPr>
          <p:cNvSpPr/>
          <p:nvPr/>
        </p:nvSpPr>
        <p:spPr>
          <a:xfrm>
            <a:off x="1582936" y="3622179"/>
            <a:ext cx="9947573" cy="4536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750"/>
              </a:lnSpc>
            </a:pPr>
            <a:r>
              <a:rPr lang="en-US" sz="1083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Multimodal GNNs will integrate traffic sensor data with external information sources such as weather forecasts, event data, and social media activity to improve predictive performance.</a:t>
            </a:r>
            <a:endParaRPr lang="en-US" sz="1083" dirty="0"/>
          </a:p>
        </p:txBody>
      </p:sp>
      <p:pic>
        <p:nvPicPr>
          <p:cNvPr id="30" name="Image 3" descr="preencoded.png">
            <a:extLst>
              <a:ext uri="{FF2B5EF4-FFF2-40B4-BE49-F238E27FC236}">
                <a16:creationId xmlns:a16="http://schemas.microsoft.com/office/drawing/2014/main" id="{4C7A2AA9-7975-1450-F54A-6A82517C780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1492" y="4217492"/>
            <a:ext cx="708819" cy="1043483"/>
          </a:xfrm>
          <a:prstGeom prst="rect">
            <a:avLst/>
          </a:prstGeom>
        </p:spPr>
      </p:pic>
      <p:sp>
        <p:nvSpPr>
          <p:cNvPr id="31" name="Text 7">
            <a:extLst>
              <a:ext uri="{FF2B5EF4-FFF2-40B4-BE49-F238E27FC236}">
                <a16:creationId xmlns:a16="http://schemas.microsoft.com/office/drawing/2014/main" id="{382CF93C-67BC-0152-89ED-67995D63B853}"/>
              </a:ext>
            </a:extLst>
          </p:cNvPr>
          <p:cNvSpPr/>
          <p:nvPr/>
        </p:nvSpPr>
        <p:spPr>
          <a:xfrm>
            <a:off x="1582936" y="4359176"/>
            <a:ext cx="2124273" cy="221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708"/>
              </a:lnSpc>
            </a:pPr>
            <a:r>
              <a:rPr lang="en-US" sz="1375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Lightweight Architectures</a:t>
            </a:r>
            <a:endParaRPr lang="en-US" sz="1375" dirty="0"/>
          </a:p>
        </p:txBody>
      </p:sp>
      <p:sp>
        <p:nvSpPr>
          <p:cNvPr id="32" name="Text 8">
            <a:extLst>
              <a:ext uri="{FF2B5EF4-FFF2-40B4-BE49-F238E27FC236}">
                <a16:creationId xmlns:a16="http://schemas.microsoft.com/office/drawing/2014/main" id="{61311DAA-A37F-A948-C481-A768D8762C26}"/>
              </a:ext>
            </a:extLst>
          </p:cNvPr>
          <p:cNvSpPr/>
          <p:nvPr/>
        </p:nvSpPr>
        <p:spPr>
          <a:xfrm>
            <a:off x="1582936" y="4665663"/>
            <a:ext cx="9947573" cy="4536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750"/>
              </a:lnSpc>
            </a:pPr>
            <a:r>
              <a:rPr lang="en-US" sz="1083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Lightweight GNN architectures will allow real-time traffic prediction on edge devices like smart traffic lights and in-vehicle systems with limited computational resources.</a:t>
            </a:r>
            <a:endParaRPr lang="en-US" sz="1083" dirty="0"/>
          </a:p>
        </p:txBody>
      </p:sp>
      <p:pic>
        <p:nvPicPr>
          <p:cNvPr id="33" name="Image 4" descr="preencoded.png">
            <a:extLst>
              <a:ext uri="{FF2B5EF4-FFF2-40B4-BE49-F238E27FC236}">
                <a16:creationId xmlns:a16="http://schemas.microsoft.com/office/drawing/2014/main" id="{04E24CBC-138E-D956-284C-B7D21F8CEC8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1492" y="5260975"/>
            <a:ext cx="708819" cy="1043483"/>
          </a:xfrm>
          <a:prstGeom prst="rect">
            <a:avLst/>
          </a:prstGeom>
        </p:spPr>
      </p:pic>
      <p:sp>
        <p:nvSpPr>
          <p:cNvPr id="34" name="Text 9">
            <a:extLst>
              <a:ext uri="{FF2B5EF4-FFF2-40B4-BE49-F238E27FC236}">
                <a16:creationId xmlns:a16="http://schemas.microsoft.com/office/drawing/2014/main" id="{8534673B-FD3B-815F-A999-08B406B9E512}"/>
              </a:ext>
            </a:extLst>
          </p:cNvPr>
          <p:cNvSpPr/>
          <p:nvPr/>
        </p:nvSpPr>
        <p:spPr>
          <a:xfrm>
            <a:off x="1582936" y="5402660"/>
            <a:ext cx="1772047" cy="221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708"/>
              </a:lnSpc>
            </a:pPr>
            <a:r>
              <a:rPr lang="en-US" sz="1375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Explainable GNNs</a:t>
            </a:r>
            <a:endParaRPr lang="en-US" sz="1375" dirty="0"/>
          </a:p>
        </p:txBody>
      </p:sp>
      <p:sp>
        <p:nvSpPr>
          <p:cNvPr id="35" name="Text 10">
            <a:extLst>
              <a:ext uri="{FF2B5EF4-FFF2-40B4-BE49-F238E27FC236}">
                <a16:creationId xmlns:a16="http://schemas.microsoft.com/office/drawing/2014/main" id="{D0F3A1B5-22CD-6C15-7BAC-80FC85A1431A}"/>
              </a:ext>
            </a:extLst>
          </p:cNvPr>
          <p:cNvSpPr/>
          <p:nvPr/>
        </p:nvSpPr>
        <p:spPr>
          <a:xfrm>
            <a:off x="1582936" y="5709146"/>
            <a:ext cx="9947573" cy="4536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750"/>
              </a:lnSpc>
            </a:pPr>
            <a:r>
              <a:rPr lang="en-US" sz="1083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Explainable GNN techniques will enhance model transparency and trustworthiness by making the decision-making process understandable to traffic managers and end-users.</a:t>
            </a:r>
            <a:endParaRPr lang="en-US" sz="1083" dirty="0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7284C118-EA58-B665-0F4A-B2DA18E9DEF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699597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318"/>
    </mc:Choice>
    <mc:Fallback xmlns="">
      <p:transition spd="slow" advTm="493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210</TotalTime>
  <Words>904</Words>
  <Application>Microsoft Office PowerPoint</Application>
  <PresentationFormat>Widescreen</PresentationFormat>
  <Paragraphs>95</Paragraphs>
  <Slides>11</Slides>
  <Notes>11</Notes>
  <HiddenSlides>0</HiddenSlides>
  <MMClips>11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Aptos</vt:lpstr>
      <vt:lpstr>Aptos Display</vt:lpstr>
      <vt:lpstr>Arial</vt:lpstr>
      <vt:lpstr>Calibri</vt:lpstr>
      <vt:lpstr>Open Sans</vt:lpstr>
      <vt:lpstr>Playfair Display Black</vt:lpstr>
      <vt:lpstr>Playfair Display Bold</vt:lpstr>
      <vt:lpstr>Office Theme</vt:lpstr>
      <vt:lpstr>Traffic Flow Prediction Using Graph Neural Networks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PANCHOLI DISHABEN HEMANTKUMAR</dc:creator>
  <cp:lastModifiedBy>Emani, Venkat Sai</cp:lastModifiedBy>
  <cp:revision>9</cp:revision>
  <dcterms:created xsi:type="dcterms:W3CDTF">2025-04-29T00:15:10Z</dcterms:created>
  <dcterms:modified xsi:type="dcterms:W3CDTF">2025-04-29T20:35:27Z</dcterms:modified>
</cp:coreProperties>
</file>